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Poppins"/>
      <p:regular r:id="rId34"/>
      <p:bold r:id="rId35"/>
      <p:italic r:id="rId36"/>
      <p:boldItalic r:id="rId37"/>
    </p:embeddedFont>
    <p:embeddedFont>
      <p:font typeface="Lato"/>
      <p:regular r:id="rId38"/>
      <p:bold r:id="rId39"/>
      <p:italic r:id="rId40"/>
      <p:boldItalic r:id="rId41"/>
    </p:embeddedFont>
    <p:embeddedFont>
      <p:font typeface="Quicksand"/>
      <p:regular r:id="rId42"/>
      <p:bold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E508CD7-E2AF-4F0D-830F-3A00B95E2DB0}">
  <a:tblStyle styleId="{4E508CD7-E2AF-4F0D-830F-3A00B95E2DB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5.xml"/><Relationship Id="rId42" Type="http://schemas.openxmlformats.org/officeDocument/2006/relationships/font" Target="fonts/Quicksand-regular.fntdata"/><Relationship Id="rId41" Type="http://schemas.openxmlformats.org/officeDocument/2006/relationships/font" Target="fonts/Lato-boldItalic.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Quicksand-bold.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oppins-bold.fntdata"/><Relationship Id="rId12" Type="http://schemas.openxmlformats.org/officeDocument/2006/relationships/slide" Target="slides/slide7.xml"/><Relationship Id="rId34" Type="http://schemas.openxmlformats.org/officeDocument/2006/relationships/font" Target="fonts/Poppins-regular.fntdata"/><Relationship Id="rId15" Type="http://schemas.openxmlformats.org/officeDocument/2006/relationships/slide" Target="slides/slide10.xml"/><Relationship Id="rId37" Type="http://schemas.openxmlformats.org/officeDocument/2006/relationships/font" Target="fonts/Poppins-boldItalic.fntdata"/><Relationship Id="rId14" Type="http://schemas.openxmlformats.org/officeDocument/2006/relationships/slide" Target="slides/slide9.xml"/><Relationship Id="rId36" Type="http://schemas.openxmlformats.org/officeDocument/2006/relationships/font" Target="fonts/Poppins-italic.fntdata"/><Relationship Id="rId17" Type="http://schemas.openxmlformats.org/officeDocument/2006/relationships/slide" Target="slides/slide12.xml"/><Relationship Id="rId39" Type="http://schemas.openxmlformats.org/officeDocument/2006/relationships/font" Target="fonts/Lato-bold.fntdata"/><Relationship Id="rId16" Type="http://schemas.openxmlformats.org/officeDocument/2006/relationships/slide" Target="slides/slide11.xml"/><Relationship Id="rId38" Type="http://schemas.openxmlformats.org/officeDocument/2006/relationships/font" Target="fonts/Lat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17375d6a24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217375d6a24_0_3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17375d6a2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17375d6a2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17375d6a24_0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217375d6a24_0_4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17375d6a2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17375d6a2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17375d6a24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217375d6a24_0_5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17375d6a2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17375d6a2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17375d6a24_0_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17375d6a24_0_6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17375d6a24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17375d6a24_0_6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17375d6a2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17375d6a2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17375d6a24_0_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17375d6a24_0_7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17375d6a24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17375d6a24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17375d6a2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17375d6a2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17375d6a2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217375d6a24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17375d6a24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217375d6a24_2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17375d6a2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17375d6a2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17375d6a24_2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217375d6a24_2_1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17375d6a2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17375d6a2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17375d6a24_2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217375d6a24_2_2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17375d6a2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17375d6a2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17375d6a24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217375d6a24_3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17375d6a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17375d6a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17375d6a24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217375d6a24_0_1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17375d6a2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17375d6a2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17375d6a24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217375d6a24_0_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17375d6a2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17375d6a2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17375d6a24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217375d6a24_0_2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17375d6a2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17375d6a2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50" name="Shape 50"/>
        <p:cNvGrpSpPr/>
        <p:nvPr/>
      </p:nvGrpSpPr>
      <p:grpSpPr>
        <a:xfrm>
          <a:off x="0" y="0"/>
          <a:ext cx="0" cy="0"/>
          <a:chOff x="0" y="0"/>
          <a:chExt cx="0" cy="0"/>
        </a:xfrm>
      </p:grpSpPr>
      <p:sp>
        <p:nvSpPr>
          <p:cNvPr id="51" name="Google Shape;51;p13"/>
          <p:cNvSpPr/>
          <p:nvPr>
            <p:ph idx="2" type="pic"/>
          </p:nvPr>
        </p:nvSpPr>
        <p:spPr>
          <a:xfrm>
            <a:off x="4342275" y="566689"/>
            <a:ext cx="4010100" cy="4010100"/>
          </a:xfrm>
          <a:prstGeom prst="rect">
            <a:avLst/>
          </a:prstGeom>
          <a:solidFill>
            <a:schemeClr val="lt1"/>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52" name="Shape 52"/>
        <p:cNvGrpSpPr/>
        <p:nvPr/>
      </p:nvGrpSpPr>
      <p:grpSpPr>
        <a:xfrm>
          <a:off x="0" y="0"/>
          <a:ext cx="0" cy="0"/>
          <a:chOff x="0" y="0"/>
          <a:chExt cx="0" cy="0"/>
        </a:xfrm>
      </p:grpSpPr>
      <p:sp>
        <p:nvSpPr>
          <p:cNvPr id="53" name="Google Shape;53;p14"/>
          <p:cNvSpPr/>
          <p:nvPr>
            <p:ph idx="2" type="pic"/>
          </p:nvPr>
        </p:nvSpPr>
        <p:spPr>
          <a:xfrm>
            <a:off x="791601" y="566689"/>
            <a:ext cx="4010100" cy="4010100"/>
          </a:xfrm>
          <a:prstGeom prst="rect">
            <a:avLst/>
          </a:prstGeom>
          <a:solidFill>
            <a:schemeClr val="lt1"/>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54" name="Shape 54"/>
        <p:cNvGrpSpPr/>
        <p:nvPr/>
      </p:nvGrpSpPr>
      <p:grpSpPr>
        <a:xfrm>
          <a:off x="0" y="0"/>
          <a:ext cx="0" cy="0"/>
          <a:chOff x="0" y="0"/>
          <a:chExt cx="0" cy="0"/>
        </a:xfrm>
      </p:grpSpPr>
      <p:sp>
        <p:nvSpPr>
          <p:cNvPr id="55" name="Google Shape;55;p15"/>
          <p:cNvSpPr/>
          <p:nvPr>
            <p:ph idx="2" type="pic"/>
          </p:nvPr>
        </p:nvSpPr>
        <p:spPr>
          <a:xfrm>
            <a:off x="1847850" y="1428750"/>
            <a:ext cx="2286000" cy="2286000"/>
          </a:xfrm>
          <a:prstGeom prst="rect">
            <a:avLst/>
          </a:prstGeom>
          <a:solidFill>
            <a:schemeClr val="lt1"/>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56" name="Shape 56"/>
        <p:cNvGrpSpPr/>
        <p:nvPr/>
      </p:nvGrpSpPr>
      <p:grpSpPr>
        <a:xfrm>
          <a:off x="0" y="0"/>
          <a:ext cx="0" cy="0"/>
          <a:chOff x="0" y="0"/>
          <a:chExt cx="0" cy="0"/>
        </a:xfrm>
      </p:grpSpPr>
      <p:sp>
        <p:nvSpPr>
          <p:cNvPr id="57" name="Google Shape;57;p16"/>
          <p:cNvSpPr/>
          <p:nvPr>
            <p:ph idx="2" type="pic"/>
          </p:nvPr>
        </p:nvSpPr>
        <p:spPr>
          <a:xfrm>
            <a:off x="1847850" y="1428750"/>
            <a:ext cx="2286000" cy="2286000"/>
          </a:xfrm>
          <a:prstGeom prst="rect">
            <a:avLst/>
          </a:prstGeom>
          <a:solidFill>
            <a:schemeClr val="lt1"/>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58" name="Shape 58"/>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Slide">
  <p:cSld name="16_Title Slide">
    <p:spTree>
      <p:nvGrpSpPr>
        <p:cNvPr id="59" name="Shape 59"/>
        <p:cNvGrpSpPr/>
        <p:nvPr/>
      </p:nvGrpSpPr>
      <p:grpSpPr>
        <a:xfrm>
          <a:off x="0" y="0"/>
          <a:ext cx="0" cy="0"/>
          <a:chOff x="0" y="0"/>
          <a:chExt cx="0" cy="0"/>
        </a:xfrm>
      </p:grpSpPr>
      <p:sp>
        <p:nvSpPr>
          <p:cNvPr id="60" name="Google Shape;60;p18"/>
          <p:cNvSpPr/>
          <p:nvPr>
            <p:ph idx="2" type="pic"/>
          </p:nvPr>
        </p:nvSpPr>
        <p:spPr>
          <a:xfrm flipH="1">
            <a:off x="5776930" y="1233487"/>
            <a:ext cx="1712100" cy="3024300"/>
          </a:xfrm>
          <a:prstGeom prst="rect">
            <a:avLst/>
          </a:prstGeom>
          <a:solidFill>
            <a:schemeClr val="lt1"/>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spTree>
      <p:nvGrpSpPr>
        <p:cNvPr id="61" name="Shape 61"/>
        <p:cNvGrpSpPr/>
        <p:nvPr/>
      </p:nvGrpSpPr>
      <p:grpSpPr>
        <a:xfrm>
          <a:off x="0" y="0"/>
          <a:ext cx="0" cy="0"/>
          <a:chOff x="0" y="0"/>
          <a:chExt cx="0" cy="0"/>
        </a:xfrm>
      </p:grpSpPr>
      <p:sp>
        <p:nvSpPr>
          <p:cNvPr id="62" name="Google Shape;62;p19"/>
          <p:cNvSpPr/>
          <p:nvPr>
            <p:ph idx="2" type="pic"/>
          </p:nvPr>
        </p:nvSpPr>
        <p:spPr>
          <a:xfrm>
            <a:off x="3381375" y="1381125"/>
            <a:ext cx="2381100" cy="2381100"/>
          </a:xfrm>
          <a:prstGeom prst="rect">
            <a:avLst/>
          </a:prstGeom>
          <a:solidFill>
            <a:schemeClr val="lt1"/>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p:cSld name="13_Title Slide">
    <p:spTree>
      <p:nvGrpSpPr>
        <p:cNvPr id="63" name="Shape 63"/>
        <p:cNvGrpSpPr/>
        <p:nvPr/>
      </p:nvGrpSpPr>
      <p:grpSpPr>
        <a:xfrm>
          <a:off x="0" y="0"/>
          <a:ext cx="0" cy="0"/>
          <a:chOff x="0" y="0"/>
          <a:chExt cx="0" cy="0"/>
        </a:xfrm>
      </p:grpSpPr>
      <p:sp>
        <p:nvSpPr>
          <p:cNvPr id="64" name="Google Shape;64;p20"/>
          <p:cNvSpPr/>
          <p:nvPr>
            <p:ph idx="2" type="pic"/>
          </p:nvPr>
        </p:nvSpPr>
        <p:spPr>
          <a:xfrm>
            <a:off x="3381375" y="1381125"/>
            <a:ext cx="2381100" cy="2381100"/>
          </a:xfrm>
          <a:prstGeom prst="rect">
            <a:avLst/>
          </a:prstGeom>
          <a:solidFill>
            <a:schemeClr val="lt1"/>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Slide">
  <p:cSld name="19_Title Slide">
    <p:spTree>
      <p:nvGrpSpPr>
        <p:cNvPr id="65" name="Shape 65"/>
        <p:cNvGrpSpPr/>
        <p:nvPr/>
      </p:nvGrpSpPr>
      <p:grpSpPr>
        <a:xfrm>
          <a:off x="0" y="0"/>
          <a:ext cx="0" cy="0"/>
          <a:chOff x="0" y="0"/>
          <a:chExt cx="0" cy="0"/>
        </a:xfrm>
      </p:grpSpPr>
      <p:sp>
        <p:nvSpPr>
          <p:cNvPr id="66" name="Google Shape;66;p21"/>
          <p:cNvSpPr/>
          <p:nvPr>
            <p:ph idx="2" type="pic"/>
          </p:nvPr>
        </p:nvSpPr>
        <p:spPr>
          <a:xfrm flipH="1">
            <a:off x="2720414" y="1600200"/>
            <a:ext cx="3686100" cy="2343300"/>
          </a:xfrm>
          <a:prstGeom prst="rect">
            <a:avLst/>
          </a:prstGeom>
          <a:solidFill>
            <a:schemeClr val="lt1"/>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Slide">
  <p:cSld name="17_Title Slide">
    <p:spTree>
      <p:nvGrpSpPr>
        <p:cNvPr id="67" name="Shape 67"/>
        <p:cNvGrpSpPr/>
        <p:nvPr/>
      </p:nvGrpSpPr>
      <p:grpSpPr>
        <a:xfrm>
          <a:off x="0" y="0"/>
          <a:ext cx="0" cy="0"/>
          <a:chOff x="0" y="0"/>
          <a:chExt cx="0" cy="0"/>
        </a:xfrm>
      </p:grpSpPr>
      <p:sp>
        <p:nvSpPr>
          <p:cNvPr id="68" name="Google Shape;68;p22"/>
          <p:cNvSpPr/>
          <p:nvPr>
            <p:ph idx="2" type="pic"/>
          </p:nvPr>
        </p:nvSpPr>
        <p:spPr>
          <a:xfrm flipH="1">
            <a:off x="731055" y="822960"/>
            <a:ext cx="4623900" cy="2789400"/>
          </a:xfrm>
          <a:prstGeom prst="roundRect">
            <a:avLst>
              <a:gd fmla="val 2939" name="adj"/>
            </a:avLst>
          </a:prstGeom>
          <a:solidFill>
            <a:schemeClr val="lt1"/>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69" name="Shape 69"/>
        <p:cNvGrpSpPr/>
        <p:nvPr/>
      </p:nvGrpSpPr>
      <p:grpSpPr>
        <a:xfrm>
          <a:off x="0" y="0"/>
          <a:ext cx="0" cy="0"/>
          <a:chOff x="0" y="0"/>
          <a:chExt cx="0" cy="0"/>
        </a:xfrm>
      </p:grpSpPr>
      <p:sp>
        <p:nvSpPr>
          <p:cNvPr id="70" name="Google Shape;70;p23"/>
          <p:cNvSpPr/>
          <p:nvPr>
            <p:ph idx="2" type="pic"/>
          </p:nvPr>
        </p:nvSpPr>
        <p:spPr>
          <a:xfrm>
            <a:off x="490499" y="541182"/>
            <a:ext cx="3132300" cy="4230900"/>
          </a:xfrm>
          <a:prstGeom prst="rect">
            <a:avLst/>
          </a:prstGeom>
          <a:solidFill>
            <a:schemeClr val="lt1"/>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p:cSld name="14_Title Slide">
    <p:spTree>
      <p:nvGrpSpPr>
        <p:cNvPr id="71" name="Shape 71"/>
        <p:cNvGrpSpPr/>
        <p:nvPr/>
      </p:nvGrpSpPr>
      <p:grpSpPr>
        <a:xfrm>
          <a:off x="0" y="0"/>
          <a:ext cx="0" cy="0"/>
          <a:chOff x="0" y="0"/>
          <a:chExt cx="0" cy="0"/>
        </a:xfrm>
      </p:grpSpPr>
      <p:sp>
        <p:nvSpPr>
          <p:cNvPr id="72" name="Google Shape;72;p24"/>
          <p:cNvSpPr/>
          <p:nvPr>
            <p:ph idx="2" type="pic"/>
          </p:nvPr>
        </p:nvSpPr>
        <p:spPr>
          <a:xfrm>
            <a:off x="4543425" y="528639"/>
            <a:ext cx="4600500" cy="4614900"/>
          </a:xfrm>
          <a:prstGeom prst="rect">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11.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12.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docsend.com/blog/why-now-slide/"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25"/>
          <p:cNvPicPr preferRelativeResize="0"/>
          <p:nvPr/>
        </p:nvPicPr>
        <p:blipFill rotWithShape="1">
          <a:blip r:embed="rId3">
            <a:alphaModFix/>
          </a:blip>
          <a:srcRect b="29387" l="0" r="0" t="18607"/>
          <a:stretch/>
        </p:blipFill>
        <p:spPr>
          <a:xfrm>
            <a:off x="2958525" y="1257300"/>
            <a:ext cx="3160599" cy="1643675"/>
          </a:xfrm>
          <a:prstGeom prst="rect">
            <a:avLst/>
          </a:prstGeom>
          <a:noFill/>
          <a:ln>
            <a:noFill/>
          </a:ln>
        </p:spPr>
      </p:pic>
      <p:sp>
        <p:nvSpPr>
          <p:cNvPr id="78" name="Google Shape;78;p25"/>
          <p:cNvSpPr txBox="1"/>
          <p:nvPr>
            <p:ph idx="4294967295" type="title"/>
          </p:nvPr>
        </p:nvSpPr>
        <p:spPr>
          <a:xfrm>
            <a:off x="318350" y="3255000"/>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b="1" lang="en" sz="1820">
                <a:solidFill>
                  <a:schemeClr val="lt1"/>
                </a:solidFill>
                <a:latin typeface="Poppins"/>
                <a:ea typeface="Poppins"/>
                <a:cs typeface="Poppins"/>
                <a:sym typeface="Poppins"/>
              </a:rPr>
              <a:t>Deck Template </a:t>
            </a:r>
            <a:r>
              <a:rPr b="1" lang="en" sz="1820">
                <a:solidFill>
                  <a:schemeClr val="lt1"/>
                </a:solidFill>
                <a:latin typeface="Poppins"/>
                <a:ea typeface="Poppins"/>
                <a:cs typeface="Poppins"/>
                <a:sym typeface="Poppins"/>
              </a:rPr>
              <a:t>: </a:t>
            </a:r>
            <a:r>
              <a:rPr lang="en" sz="1820">
                <a:solidFill>
                  <a:schemeClr val="lt1"/>
                </a:solidFill>
                <a:latin typeface="Poppins"/>
                <a:ea typeface="Poppins"/>
                <a:cs typeface="Poppins"/>
                <a:sym typeface="Poppins"/>
              </a:rPr>
              <a:t>2023</a:t>
            </a:r>
            <a:endParaRPr sz="1820">
              <a:solidFill>
                <a:schemeClr val="lt1"/>
              </a:solidFill>
              <a:latin typeface="Poppins"/>
              <a:ea typeface="Poppins"/>
              <a:cs typeface="Poppins"/>
              <a:sym typeface="Poppins"/>
            </a:endParaRPr>
          </a:p>
        </p:txBody>
      </p:sp>
      <p:sp>
        <p:nvSpPr>
          <p:cNvPr id="79" name="Google Shape;79;p25"/>
          <p:cNvSpPr txBox="1"/>
          <p:nvPr>
            <p:ph idx="4294967295" type="title"/>
          </p:nvPr>
        </p:nvSpPr>
        <p:spPr>
          <a:xfrm>
            <a:off x="457463" y="40153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1320">
                <a:solidFill>
                  <a:schemeClr val="lt1"/>
                </a:solidFill>
                <a:latin typeface="Poppins"/>
                <a:ea typeface="Poppins"/>
                <a:cs typeface="Poppins"/>
                <a:sym typeface="Poppins"/>
              </a:rPr>
              <a:t>Follow instructions on </a:t>
            </a:r>
            <a:r>
              <a:rPr b="1" lang="en" sz="1320" u="sng">
                <a:solidFill>
                  <a:schemeClr val="lt1"/>
                </a:solidFill>
                <a:latin typeface="Poppins"/>
                <a:ea typeface="Poppins"/>
                <a:cs typeface="Poppins"/>
                <a:sym typeface="Poppins"/>
              </a:rPr>
              <a:t>Black slides</a:t>
            </a:r>
            <a:r>
              <a:rPr lang="en" sz="1320">
                <a:solidFill>
                  <a:schemeClr val="lt1"/>
                </a:solidFill>
                <a:latin typeface="Poppins"/>
                <a:ea typeface="Poppins"/>
                <a:cs typeface="Poppins"/>
                <a:sym typeface="Poppins"/>
              </a:rPr>
              <a:t>, and edit the </a:t>
            </a:r>
            <a:r>
              <a:rPr b="1" lang="en" sz="1320" u="sng">
                <a:solidFill>
                  <a:schemeClr val="lt1"/>
                </a:solidFill>
                <a:latin typeface="Poppins"/>
                <a:ea typeface="Poppins"/>
                <a:cs typeface="Poppins"/>
                <a:sym typeface="Poppins"/>
              </a:rPr>
              <a:t>White slides.</a:t>
            </a:r>
            <a:r>
              <a:rPr lang="en" sz="1320">
                <a:solidFill>
                  <a:schemeClr val="lt1"/>
                </a:solidFill>
                <a:latin typeface="Poppins"/>
                <a:ea typeface="Poppins"/>
                <a:cs typeface="Poppins"/>
                <a:sym typeface="Poppins"/>
              </a:rPr>
              <a:t> </a:t>
            </a:r>
            <a:endParaRPr sz="1320">
              <a:solidFill>
                <a:schemeClr val="lt1"/>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pic>
        <p:nvPicPr>
          <p:cNvPr id="162" name="Google Shape;162;p34"/>
          <p:cNvPicPr preferRelativeResize="0"/>
          <p:nvPr/>
        </p:nvPicPr>
        <p:blipFill rotWithShape="1">
          <a:blip r:embed="rId3">
            <a:alphaModFix/>
          </a:blip>
          <a:srcRect b="0" l="563" r="553" t="0"/>
          <a:stretch/>
        </p:blipFill>
        <p:spPr>
          <a:xfrm>
            <a:off x="1509360" y="1619628"/>
            <a:ext cx="2590800" cy="2590800"/>
          </a:xfrm>
          <a:custGeom>
            <a:rect b="b" l="l" r="r" t="t"/>
            <a:pathLst>
              <a:path extrusionOk="0" h="3048000" w="3048000">
                <a:moveTo>
                  <a:pt x="1524000" y="0"/>
                </a:moveTo>
                <a:cubicBezTo>
                  <a:pt x="2365682" y="0"/>
                  <a:pt x="3048000" y="682318"/>
                  <a:pt x="3048000" y="1524000"/>
                </a:cubicBezTo>
                <a:cubicBezTo>
                  <a:pt x="3048000" y="2365682"/>
                  <a:pt x="2365682" y="3048000"/>
                  <a:pt x="1524000" y="3048000"/>
                </a:cubicBezTo>
                <a:cubicBezTo>
                  <a:pt x="682318" y="3048000"/>
                  <a:pt x="0" y="2365682"/>
                  <a:pt x="0" y="1524000"/>
                </a:cubicBezTo>
                <a:cubicBezTo>
                  <a:pt x="0" y="682318"/>
                  <a:pt x="682318" y="0"/>
                  <a:pt x="1524000" y="0"/>
                </a:cubicBezTo>
                <a:close/>
              </a:path>
            </a:pathLst>
          </a:custGeom>
          <a:noFill/>
          <a:ln>
            <a:noFill/>
          </a:ln>
        </p:spPr>
      </p:pic>
      <p:sp>
        <p:nvSpPr>
          <p:cNvPr id="163" name="Google Shape;163;p34"/>
          <p:cNvSpPr/>
          <p:nvPr/>
        </p:nvSpPr>
        <p:spPr>
          <a:xfrm flipH="1" rot="10800000">
            <a:off x="1228625" y="1037"/>
            <a:ext cx="3152140" cy="4447540"/>
          </a:xfrm>
          <a:custGeom>
            <a:rect b="b" l="l" r="r" t="t"/>
            <a:pathLst>
              <a:path extrusionOk="0" h="5232400" w="3708400">
                <a:moveTo>
                  <a:pt x="1854200" y="152400"/>
                </a:moveTo>
                <a:cubicBezTo>
                  <a:pt x="942378" y="152400"/>
                  <a:pt x="203200" y="891578"/>
                  <a:pt x="203200" y="1803400"/>
                </a:cubicBezTo>
                <a:cubicBezTo>
                  <a:pt x="203200" y="2715222"/>
                  <a:pt x="942378" y="3454400"/>
                  <a:pt x="1854200" y="3454400"/>
                </a:cubicBezTo>
                <a:cubicBezTo>
                  <a:pt x="2766022" y="3454400"/>
                  <a:pt x="3505200" y="2715222"/>
                  <a:pt x="3505200" y="1803400"/>
                </a:cubicBezTo>
                <a:cubicBezTo>
                  <a:pt x="3505200" y="891578"/>
                  <a:pt x="2766022" y="152400"/>
                  <a:pt x="1854200" y="152400"/>
                </a:cubicBezTo>
                <a:close/>
                <a:moveTo>
                  <a:pt x="1854200" y="0"/>
                </a:moveTo>
                <a:cubicBezTo>
                  <a:pt x="2878246" y="0"/>
                  <a:pt x="3708400" y="830154"/>
                  <a:pt x="3708400" y="1854200"/>
                </a:cubicBezTo>
                <a:lnTo>
                  <a:pt x="3708400" y="5232400"/>
                </a:lnTo>
                <a:lnTo>
                  <a:pt x="0" y="5232400"/>
                </a:lnTo>
                <a:lnTo>
                  <a:pt x="0" y="1854200"/>
                </a:lnTo>
                <a:cubicBezTo>
                  <a:pt x="0" y="830154"/>
                  <a:pt x="830154" y="0"/>
                  <a:pt x="1854200" y="0"/>
                </a:cubicBezTo>
                <a:close/>
              </a:path>
            </a:pathLst>
          </a:cu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164" name="Google Shape;164;p34"/>
          <p:cNvSpPr txBox="1"/>
          <p:nvPr/>
        </p:nvSpPr>
        <p:spPr>
          <a:xfrm>
            <a:off x="4665750" y="1017363"/>
            <a:ext cx="3410700" cy="992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000">
                <a:solidFill>
                  <a:srgbClr val="3F3F3F"/>
                </a:solidFill>
                <a:latin typeface="Quicksand"/>
                <a:ea typeface="Quicksand"/>
                <a:cs typeface="Quicksand"/>
                <a:sym typeface="Quicksand"/>
              </a:rPr>
              <a:t>We can’t leave it too late to act. </a:t>
            </a:r>
            <a:endParaRPr sz="1100"/>
          </a:p>
        </p:txBody>
      </p:sp>
      <p:sp>
        <p:nvSpPr>
          <p:cNvPr id="165" name="Google Shape;165;p34"/>
          <p:cNvSpPr txBox="1"/>
          <p:nvPr/>
        </p:nvSpPr>
        <p:spPr>
          <a:xfrm>
            <a:off x="4960275" y="2280335"/>
            <a:ext cx="3552900" cy="1177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 sz="900">
                <a:solidFill>
                  <a:schemeClr val="dk1"/>
                </a:solidFill>
                <a:latin typeface="Lato"/>
                <a:ea typeface="Lato"/>
                <a:cs typeface="Lato"/>
                <a:sym typeface="Lato"/>
              </a:rPr>
              <a:t>Increased interest in disaster preparedness:</a:t>
            </a:r>
            <a:r>
              <a:rPr lang="en" sz="900">
                <a:solidFill>
                  <a:srgbClr val="7F7F7F"/>
                </a:solidFill>
                <a:latin typeface="Lato"/>
                <a:ea typeface="Lato"/>
                <a:cs typeface="Lato"/>
                <a:sym typeface="Lato"/>
              </a:rPr>
              <a:t> With recent events such as the COVID-19 pandemic and natural disasters like hurricanes and wildfires, there has been a growing interest in disaster preparedness. People are realizing the importance of being ready for unexpected events, and a zombie survival training business can capitalize on this trend.</a:t>
            </a:r>
            <a:endParaRPr sz="1100"/>
          </a:p>
        </p:txBody>
      </p:sp>
      <p:sp>
        <p:nvSpPr>
          <p:cNvPr id="166" name="Google Shape;166;p34"/>
          <p:cNvSpPr/>
          <p:nvPr/>
        </p:nvSpPr>
        <p:spPr>
          <a:xfrm flipH="1">
            <a:off x="4665762" y="2315588"/>
            <a:ext cx="151200" cy="151200"/>
          </a:xfrm>
          <a:prstGeom prst="ellipse">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167" name="Google Shape;167;p34"/>
          <p:cNvSpPr txBox="1"/>
          <p:nvPr/>
        </p:nvSpPr>
        <p:spPr>
          <a:xfrm>
            <a:off x="4960275" y="3635185"/>
            <a:ext cx="3552900" cy="1177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 sz="900">
                <a:solidFill>
                  <a:schemeClr val="dk1"/>
                </a:solidFill>
                <a:latin typeface="Lato"/>
                <a:ea typeface="Lato"/>
                <a:cs typeface="Lato"/>
                <a:sym typeface="Lato"/>
              </a:rPr>
              <a:t>Popularity of zombie culture:</a:t>
            </a:r>
            <a:r>
              <a:rPr lang="en" sz="900">
                <a:solidFill>
                  <a:schemeClr val="dk1"/>
                </a:solidFill>
                <a:latin typeface="Lato"/>
                <a:ea typeface="Lato"/>
                <a:cs typeface="Lato"/>
                <a:sym typeface="Lato"/>
              </a:rPr>
              <a:t> </a:t>
            </a:r>
            <a:r>
              <a:rPr lang="en" sz="900">
                <a:solidFill>
                  <a:srgbClr val="7F7F7F"/>
                </a:solidFill>
                <a:latin typeface="Lato"/>
                <a:ea typeface="Lato"/>
                <a:cs typeface="Lato"/>
                <a:sym typeface="Lato"/>
              </a:rPr>
              <a:t>The popularity of zombie-themed movies, TV shows, and video games has never been higher. This has created a large and enthusiastic audience for zombie-related products and services, including zombie survival training.</a:t>
            </a:r>
            <a:endParaRPr sz="900">
              <a:solidFill>
                <a:srgbClr val="7F7F7F"/>
              </a:solidFill>
              <a:latin typeface="Lato"/>
              <a:ea typeface="Lato"/>
              <a:cs typeface="Lato"/>
              <a:sym typeface="Lato"/>
            </a:endParaRPr>
          </a:p>
          <a:p>
            <a:pPr indent="0" lvl="0" marL="0" marR="0" rtl="0" algn="l">
              <a:lnSpc>
                <a:spcPct val="150000"/>
              </a:lnSpc>
              <a:spcBef>
                <a:spcPts val="0"/>
              </a:spcBef>
              <a:spcAft>
                <a:spcPts val="0"/>
              </a:spcAft>
              <a:buNone/>
            </a:pPr>
            <a:r>
              <a:t/>
            </a:r>
            <a:endParaRPr sz="900">
              <a:solidFill>
                <a:srgbClr val="7F7F7F"/>
              </a:solidFill>
              <a:latin typeface="Lato"/>
              <a:ea typeface="Lato"/>
              <a:cs typeface="Lato"/>
              <a:sym typeface="Lato"/>
            </a:endParaRPr>
          </a:p>
          <a:p>
            <a:pPr indent="0" lvl="0" marL="0" marR="0" rtl="0" algn="l">
              <a:lnSpc>
                <a:spcPct val="150000"/>
              </a:lnSpc>
              <a:spcBef>
                <a:spcPts val="0"/>
              </a:spcBef>
              <a:spcAft>
                <a:spcPts val="0"/>
              </a:spcAft>
              <a:buNone/>
            </a:pPr>
            <a:r>
              <a:t/>
            </a:r>
            <a:endParaRPr sz="900">
              <a:solidFill>
                <a:srgbClr val="7F7F7F"/>
              </a:solidFill>
              <a:latin typeface="Lato"/>
              <a:ea typeface="Lato"/>
              <a:cs typeface="Lato"/>
              <a:sym typeface="Lato"/>
            </a:endParaRPr>
          </a:p>
        </p:txBody>
      </p:sp>
      <p:sp>
        <p:nvSpPr>
          <p:cNvPr id="168" name="Google Shape;168;p34"/>
          <p:cNvSpPr/>
          <p:nvPr/>
        </p:nvSpPr>
        <p:spPr>
          <a:xfrm flipH="1">
            <a:off x="4665762" y="3670438"/>
            <a:ext cx="151200" cy="151200"/>
          </a:xfrm>
          <a:prstGeom prst="ellipse">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pic>
        <p:nvPicPr>
          <p:cNvPr id="169" name="Google Shape;169;p34"/>
          <p:cNvPicPr preferRelativeResize="0"/>
          <p:nvPr/>
        </p:nvPicPr>
        <p:blipFill>
          <a:blip r:embed="rId4">
            <a:alphaModFix/>
          </a:blip>
          <a:stretch>
            <a:fillRect/>
          </a:stretch>
        </p:blipFill>
        <p:spPr>
          <a:xfrm>
            <a:off x="300927" y="4450512"/>
            <a:ext cx="359746" cy="40799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solidFill>
                  <a:schemeClr val="lt1"/>
                </a:solidFill>
                <a:latin typeface="Poppins"/>
                <a:ea typeface="Poppins"/>
                <a:cs typeface="Poppins"/>
                <a:sym typeface="Poppins"/>
              </a:rPr>
              <a:t>SECTION FIVE: </a:t>
            </a:r>
            <a:r>
              <a:rPr lang="en">
                <a:solidFill>
                  <a:schemeClr val="lt1"/>
                </a:solidFill>
                <a:latin typeface="Poppins"/>
                <a:ea typeface="Poppins"/>
                <a:cs typeface="Poppins"/>
                <a:sym typeface="Poppins"/>
              </a:rPr>
              <a:t>Product</a:t>
            </a:r>
            <a:endParaRPr>
              <a:solidFill>
                <a:schemeClr val="lt1"/>
              </a:solidFill>
              <a:latin typeface="Poppins"/>
              <a:ea typeface="Poppins"/>
              <a:cs typeface="Poppins"/>
              <a:sym typeface="Poppins"/>
            </a:endParaRPr>
          </a:p>
        </p:txBody>
      </p:sp>
      <p:sp>
        <p:nvSpPr>
          <p:cNvPr id="175" name="Google Shape;175;p35"/>
          <p:cNvSpPr txBox="1"/>
          <p:nvPr>
            <p:ph idx="1" type="body"/>
          </p:nvPr>
        </p:nvSpPr>
        <p:spPr>
          <a:xfrm>
            <a:off x="1064775" y="1257300"/>
            <a:ext cx="3165000" cy="3886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800">
                <a:solidFill>
                  <a:schemeClr val="lt1"/>
                </a:solidFill>
                <a:latin typeface="Poppins"/>
                <a:ea typeface="Poppins"/>
                <a:cs typeface="Poppins"/>
                <a:sym typeface="Poppins"/>
              </a:rPr>
              <a:t>The product section comes earlier in pre-seed pitch decks than later-stage decks and highlights product features that demonstrate why your company can solve the problem statement.</a:t>
            </a:r>
            <a:endParaRPr sz="800">
              <a:solidFill>
                <a:schemeClr val="lt1"/>
              </a:solidFill>
              <a:latin typeface="Poppins"/>
              <a:ea typeface="Poppins"/>
              <a:cs typeface="Poppins"/>
              <a:sym typeface="Poppins"/>
            </a:endParaRPr>
          </a:p>
          <a:p>
            <a:pPr indent="0" lvl="0" marL="0" rtl="0" algn="l">
              <a:lnSpc>
                <a:spcPct val="150000"/>
              </a:lnSpc>
              <a:spcBef>
                <a:spcPts val="1500"/>
              </a:spcBef>
              <a:spcAft>
                <a:spcPts val="0"/>
              </a:spcAft>
              <a:buClr>
                <a:schemeClr val="dk1"/>
              </a:buClr>
              <a:buSzPts val="1100"/>
              <a:buFont typeface="Arial"/>
              <a:buNone/>
            </a:pPr>
            <a:r>
              <a:rPr lang="en" sz="800">
                <a:solidFill>
                  <a:schemeClr val="lt1"/>
                </a:solidFill>
                <a:latin typeface="Poppins"/>
                <a:ea typeface="Poppins"/>
                <a:cs typeface="Poppins"/>
                <a:sym typeface="Poppins"/>
              </a:rPr>
              <a:t>This section is one of the most highly scrutinized sections in a pre-seed deck and investors need to understand what your product experience will look like.</a:t>
            </a:r>
            <a:endParaRPr sz="800">
              <a:solidFill>
                <a:schemeClr val="lt1"/>
              </a:solidFill>
              <a:latin typeface="Poppins"/>
              <a:ea typeface="Poppins"/>
              <a:cs typeface="Poppins"/>
              <a:sym typeface="Poppins"/>
            </a:endParaRPr>
          </a:p>
          <a:p>
            <a:pPr indent="0" lvl="0" marL="0" rtl="0" algn="l">
              <a:lnSpc>
                <a:spcPct val="150000"/>
              </a:lnSpc>
              <a:spcBef>
                <a:spcPts val="1500"/>
              </a:spcBef>
              <a:spcAft>
                <a:spcPts val="0"/>
              </a:spcAft>
              <a:buClr>
                <a:schemeClr val="dk1"/>
              </a:buClr>
              <a:buSzPts val="1100"/>
              <a:buFont typeface="Arial"/>
              <a:buNone/>
            </a:pPr>
            <a:r>
              <a:rPr lang="en" sz="800">
                <a:solidFill>
                  <a:schemeClr val="lt1"/>
                </a:solidFill>
                <a:latin typeface="Poppins"/>
                <a:ea typeface="Poppins"/>
                <a:cs typeface="Poppins"/>
                <a:sym typeface="Poppins"/>
              </a:rPr>
              <a:t>Consider going as deep as you can into your product readiness. Include different examples such as wireframes, screenshots, embedded videos, figma mockups, or product feature gifs. You can also add contextual headlines or brief feature explanations to make your product easy to understand.</a:t>
            </a:r>
            <a:endParaRPr sz="800">
              <a:solidFill>
                <a:schemeClr val="lt1"/>
              </a:solidFill>
              <a:latin typeface="Poppins"/>
              <a:ea typeface="Poppins"/>
              <a:cs typeface="Poppins"/>
              <a:sym typeface="Poppins"/>
            </a:endParaRPr>
          </a:p>
          <a:p>
            <a:pPr indent="-279400" lvl="0" marL="457200" rtl="0" algn="l">
              <a:spcBef>
                <a:spcPts val="150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Target section length: 3-4 pages</a:t>
            </a:r>
            <a:endParaRPr sz="800">
              <a:solidFill>
                <a:schemeClr val="lt1"/>
              </a:solidFill>
              <a:latin typeface="Poppins"/>
              <a:ea typeface="Poppins"/>
              <a:cs typeface="Poppins"/>
              <a:sym typeface="Poppins"/>
            </a:endParaRPr>
          </a:p>
          <a:p>
            <a:pPr indent="-279400" lvl="0" marL="4572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Industry averages:</a:t>
            </a:r>
            <a:endParaRPr sz="800">
              <a:solidFill>
                <a:schemeClr val="lt1"/>
              </a:solidFill>
              <a:latin typeface="Poppins"/>
              <a:ea typeface="Poppins"/>
              <a:cs typeface="Poppins"/>
              <a:sym typeface="Poppins"/>
            </a:endParaRPr>
          </a:p>
          <a:p>
            <a:pPr indent="-279400" lvl="1" marL="9144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Average length: 3.3 pages</a:t>
            </a:r>
            <a:endParaRPr sz="800">
              <a:solidFill>
                <a:schemeClr val="lt1"/>
              </a:solidFill>
              <a:latin typeface="Poppins"/>
              <a:ea typeface="Poppins"/>
              <a:cs typeface="Poppins"/>
              <a:sym typeface="Poppins"/>
            </a:endParaRPr>
          </a:p>
          <a:p>
            <a:pPr indent="-279400" lvl="1" marL="9144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Time VCs spend here: 77 seconds</a:t>
            </a:r>
            <a:endParaRPr sz="800">
              <a:solidFill>
                <a:schemeClr val="lt1"/>
              </a:solidFill>
              <a:latin typeface="Poppins"/>
              <a:ea typeface="Poppins"/>
              <a:cs typeface="Poppins"/>
              <a:sym typeface="Poppins"/>
            </a:endParaRPr>
          </a:p>
          <a:p>
            <a:pPr indent="0" lvl="0" marL="0" rtl="0" algn="l">
              <a:spcBef>
                <a:spcPts val="1500"/>
              </a:spcBef>
              <a:spcAft>
                <a:spcPts val="1200"/>
              </a:spcAft>
              <a:buNone/>
            </a:pPr>
            <a:r>
              <a:t/>
            </a:r>
            <a:endParaRPr sz="800">
              <a:solidFill>
                <a:schemeClr val="lt1"/>
              </a:solidFill>
              <a:latin typeface="Poppins"/>
              <a:ea typeface="Poppins"/>
              <a:cs typeface="Poppins"/>
              <a:sym typeface="Poppins"/>
            </a:endParaRPr>
          </a:p>
        </p:txBody>
      </p:sp>
      <p:sp>
        <p:nvSpPr>
          <p:cNvPr id="176" name="Google Shape;176;p35"/>
          <p:cNvSpPr/>
          <p:nvPr/>
        </p:nvSpPr>
        <p:spPr>
          <a:xfrm>
            <a:off x="4668538" y="1785300"/>
            <a:ext cx="3410700" cy="22500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5"/>
          <p:cNvSpPr txBox="1"/>
          <p:nvPr/>
        </p:nvSpPr>
        <p:spPr>
          <a:xfrm>
            <a:off x="4873888" y="1892075"/>
            <a:ext cx="3000000" cy="209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lt1"/>
                </a:solidFill>
                <a:latin typeface="Poppins"/>
                <a:ea typeface="Poppins"/>
                <a:cs typeface="Poppins"/>
                <a:sym typeface="Poppins"/>
              </a:rPr>
              <a:t>TOP TIP:</a:t>
            </a:r>
            <a:endParaRPr b="1" sz="2800">
              <a:solidFill>
                <a:schemeClr val="lt1"/>
              </a:solidFill>
              <a:latin typeface="Poppins"/>
              <a:ea typeface="Poppins"/>
              <a:cs typeface="Poppins"/>
              <a:sym typeface="Poppins"/>
            </a:endParaRPr>
          </a:p>
          <a:p>
            <a:pPr indent="0" lvl="0" marL="0" rtl="0" algn="ctr">
              <a:spcBef>
                <a:spcPts val="0"/>
              </a:spcBef>
              <a:spcAft>
                <a:spcPts val="0"/>
              </a:spcAft>
              <a:buNone/>
            </a:pPr>
            <a:r>
              <a:t/>
            </a:r>
            <a:endParaRPr sz="1200">
              <a:solidFill>
                <a:schemeClr val="lt1"/>
              </a:solidFill>
              <a:latin typeface="Poppins"/>
              <a:ea typeface="Poppins"/>
              <a:cs typeface="Poppins"/>
              <a:sym typeface="Poppins"/>
            </a:endParaRPr>
          </a:p>
          <a:p>
            <a:pPr indent="0" lvl="0" marL="0" rtl="0" algn="ctr">
              <a:spcBef>
                <a:spcPts val="0"/>
              </a:spcBef>
              <a:spcAft>
                <a:spcPts val="0"/>
              </a:spcAft>
              <a:buNone/>
            </a:pPr>
            <a:r>
              <a:rPr lang="en" sz="1200">
                <a:solidFill>
                  <a:schemeClr val="lt1"/>
                </a:solidFill>
                <a:latin typeface="Poppins"/>
                <a:ea typeface="Poppins"/>
                <a:cs typeface="Poppins"/>
                <a:sym typeface="Poppins"/>
              </a:rPr>
              <a:t>I always imagine I run a soft drinks company in this section. If you sell canned drinks, how can you possibly expect someone to invest in your business if they wouldn't pick it up next to a can of Coke in a busy supermarket fridge. VISUAL SLIDE.</a:t>
            </a:r>
            <a:endParaRPr sz="1200">
              <a:solidFill>
                <a:schemeClr val="lt1"/>
              </a:solidFill>
              <a:latin typeface="Poppins"/>
              <a:ea typeface="Poppins"/>
              <a:cs typeface="Poppins"/>
              <a:sym typeface="Poppins"/>
            </a:endParaRPr>
          </a:p>
        </p:txBody>
      </p:sp>
      <p:sp>
        <p:nvSpPr>
          <p:cNvPr id="178" name="Google Shape;178;p35"/>
          <p:cNvSpPr/>
          <p:nvPr/>
        </p:nvSpPr>
        <p:spPr>
          <a:xfrm>
            <a:off x="13275"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9" name="Google Shape;179;p35"/>
          <p:cNvPicPr preferRelativeResize="0"/>
          <p:nvPr/>
        </p:nvPicPr>
        <p:blipFill rotWithShape="1">
          <a:blip r:embed="rId3">
            <a:alphaModFix/>
          </a:blip>
          <a:srcRect b="29387" l="0" r="0" t="18607"/>
          <a:stretch/>
        </p:blipFill>
        <p:spPr>
          <a:xfrm>
            <a:off x="8493599" y="4766125"/>
            <a:ext cx="386398" cy="200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36"/>
          <p:cNvSpPr/>
          <p:nvPr/>
        </p:nvSpPr>
        <p:spPr>
          <a:xfrm>
            <a:off x="3971779" y="1764318"/>
            <a:ext cx="1374900" cy="1374900"/>
          </a:xfrm>
          <a:prstGeom prst="ellipse">
            <a:avLst/>
          </a:pr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185" name="Google Shape;185;p36"/>
          <p:cNvSpPr/>
          <p:nvPr/>
        </p:nvSpPr>
        <p:spPr>
          <a:xfrm>
            <a:off x="3797175" y="1486044"/>
            <a:ext cx="862546" cy="862546"/>
          </a:xfrm>
          <a:custGeom>
            <a:rect b="b" l="l" r="r" t="t"/>
            <a:pathLst>
              <a:path extrusionOk="0" h="1189718" w="1189718">
                <a:moveTo>
                  <a:pt x="594622" y="231621"/>
                </a:moveTo>
                <a:cubicBezTo>
                  <a:pt x="394011" y="231621"/>
                  <a:pt x="231384" y="394248"/>
                  <a:pt x="231384" y="594859"/>
                </a:cubicBezTo>
                <a:cubicBezTo>
                  <a:pt x="231384" y="795470"/>
                  <a:pt x="394011" y="958097"/>
                  <a:pt x="594622" y="958097"/>
                </a:cubicBezTo>
                <a:cubicBezTo>
                  <a:pt x="795233" y="958097"/>
                  <a:pt x="957860" y="795470"/>
                  <a:pt x="957860" y="594859"/>
                </a:cubicBezTo>
                <a:cubicBezTo>
                  <a:pt x="957860" y="394248"/>
                  <a:pt x="795233" y="231621"/>
                  <a:pt x="594622" y="231621"/>
                </a:cubicBezTo>
                <a:close/>
                <a:moveTo>
                  <a:pt x="594859" y="0"/>
                </a:moveTo>
                <a:cubicBezTo>
                  <a:pt x="923391" y="0"/>
                  <a:pt x="1189718" y="266327"/>
                  <a:pt x="1189718" y="594859"/>
                </a:cubicBezTo>
                <a:cubicBezTo>
                  <a:pt x="1189718" y="923391"/>
                  <a:pt x="923391" y="1189718"/>
                  <a:pt x="594859" y="1189718"/>
                </a:cubicBezTo>
                <a:cubicBezTo>
                  <a:pt x="266327" y="1189718"/>
                  <a:pt x="0" y="923391"/>
                  <a:pt x="0" y="594859"/>
                </a:cubicBezTo>
                <a:cubicBezTo>
                  <a:pt x="0" y="266327"/>
                  <a:pt x="266327" y="0"/>
                  <a:pt x="594859" y="0"/>
                </a:cubicBezTo>
                <a:close/>
              </a:path>
            </a:pathLst>
          </a:custGeom>
          <a:solidFill>
            <a:srgbClr val="A4D8C8"/>
          </a:solidFill>
          <a:ln cap="flat" cmpd="sng" w="9525">
            <a:solidFill>
              <a:srgbClr val="1E191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186" name="Google Shape;186;p36"/>
          <p:cNvSpPr/>
          <p:nvPr/>
        </p:nvSpPr>
        <p:spPr>
          <a:xfrm>
            <a:off x="1361929" y="1764318"/>
            <a:ext cx="1374900" cy="1374900"/>
          </a:xfrm>
          <a:prstGeom prst="ellipse">
            <a:avLst/>
          </a:pr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187" name="Google Shape;187;p36"/>
          <p:cNvSpPr/>
          <p:nvPr/>
        </p:nvSpPr>
        <p:spPr>
          <a:xfrm>
            <a:off x="1187325" y="1486044"/>
            <a:ext cx="862546" cy="862546"/>
          </a:xfrm>
          <a:custGeom>
            <a:rect b="b" l="l" r="r" t="t"/>
            <a:pathLst>
              <a:path extrusionOk="0" h="1189718" w="1189718">
                <a:moveTo>
                  <a:pt x="594622" y="231621"/>
                </a:moveTo>
                <a:cubicBezTo>
                  <a:pt x="394011" y="231621"/>
                  <a:pt x="231384" y="394248"/>
                  <a:pt x="231384" y="594859"/>
                </a:cubicBezTo>
                <a:cubicBezTo>
                  <a:pt x="231384" y="795470"/>
                  <a:pt x="394011" y="958097"/>
                  <a:pt x="594622" y="958097"/>
                </a:cubicBezTo>
                <a:cubicBezTo>
                  <a:pt x="795233" y="958097"/>
                  <a:pt x="957860" y="795470"/>
                  <a:pt x="957860" y="594859"/>
                </a:cubicBezTo>
                <a:cubicBezTo>
                  <a:pt x="957860" y="394248"/>
                  <a:pt x="795233" y="231621"/>
                  <a:pt x="594622" y="231621"/>
                </a:cubicBezTo>
                <a:close/>
                <a:moveTo>
                  <a:pt x="594859" y="0"/>
                </a:moveTo>
                <a:cubicBezTo>
                  <a:pt x="923391" y="0"/>
                  <a:pt x="1189718" y="266327"/>
                  <a:pt x="1189718" y="594859"/>
                </a:cubicBezTo>
                <a:cubicBezTo>
                  <a:pt x="1189718" y="923391"/>
                  <a:pt x="923391" y="1189718"/>
                  <a:pt x="594859" y="1189718"/>
                </a:cubicBezTo>
                <a:cubicBezTo>
                  <a:pt x="266327" y="1189718"/>
                  <a:pt x="0" y="923391"/>
                  <a:pt x="0" y="594859"/>
                </a:cubicBezTo>
                <a:cubicBezTo>
                  <a:pt x="0" y="266327"/>
                  <a:pt x="266327" y="0"/>
                  <a:pt x="594859" y="0"/>
                </a:cubicBezTo>
                <a:close/>
              </a:path>
            </a:pathLst>
          </a:custGeom>
          <a:solidFill>
            <a:srgbClr val="A4D8C8"/>
          </a:solidFill>
          <a:ln cap="flat" cmpd="sng" w="9525">
            <a:solidFill>
              <a:srgbClr val="1E191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188" name="Google Shape;188;p36"/>
          <p:cNvSpPr/>
          <p:nvPr/>
        </p:nvSpPr>
        <p:spPr>
          <a:xfrm>
            <a:off x="6407026" y="1764318"/>
            <a:ext cx="1374900" cy="1374900"/>
          </a:xfrm>
          <a:prstGeom prst="ellipse">
            <a:avLst/>
          </a:pr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189" name="Google Shape;189;p36"/>
          <p:cNvSpPr/>
          <p:nvPr/>
        </p:nvSpPr>
        <p:spPr>
          <a:xfrm>
            <a:off x="6232422" y="1486044"/>
            <a:ext cx="862546" cy="862546"/>
          </a:xfrm>
          <a:custGeom>
            <a:rect b="b" l="l" r="r" t="t"/>
            <a:pathLst>
              <a:path extrusionOk="0" h="1189718" w="1189718">
                <a:moveTo>
                  <a:pt x="594622" y="231621"/>
                </a:moveTo>
                <a:cubicBezTo>
                  <a:pt x="394011" y="231621"/>
                  <a:pt x="231384" y="394248"/>
                  <a:pt x="231384" y="594859"/>
                </a:cubicBezTo>
                <a:cubicBezTo>
                  <a:pt x="231384" y="795470"/>
                  <a:pt x="394011" y="958097"/>
                  <a:pt x="594622" y="958097"/>
                </a:cubicBezTo>
                <a:cubicBezTo>
                  <a:pt x="795233" y="958097"/>
                  <a:pt x="957860" y="795470"/>
                  <a:pt x="957860" y="594859"/>
                </a:cubicBezTo>
                <a:cubicBezTo>
                  <a:pt x="957860" y="394248"/>
                  <a:pt x="795233" y="231621"/>
                  <a:pt x="594622" y="231621"/>
                </a:cubicBezTo>
                <a:close/>
                <a:moveTo>
                  <a:pt x="594859" y="0"/>
                </a:moveTo>
                <a:cubicBezTo>
                  <a:pt x="923391" y="0"/>
                  <a:pt x="1189718" y="266327"/>
                  <a:pt x="1189718" y="594859"/>
                </a:cubicBezTo>
                <a:cubicBezTo>
                  <a:pt x="1189718" y="923391"/>
                  <a:pt x="923391" y="1189718"/>
                  <a:pt x="594859" y="1189718"/>
                </a:cubicBezTo>
                <a:cubicBezTo>
                  <a:pt x="266327" y="1189718"/>
                  <a:pt x="0" y="923391"/>
                  <a:pt x="0" y="594859"/>
                </a:cubicBezTo>
                <a:cubicBezTo>
                  <a:pt x="0" y="266327"/>
                  <a:pt x="266327" y="0"/>
                  <a:pt x="594859" y="0"/>
                </a:cubicBezTo>
                <a:close/>
              </a:path>
            </a:pathLst>
          </a:custGeom>
          <a:solidFill>
            <a:srgbClr val="A4D8C8"/>
          </a:solidFill>
          <a:ln cap="flat" cmpd="sng" w="9525">
            <a:solidFill>
              <a:srgbClr val="1E191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190" name="Google Shape;190;p36"/>
          <p:cNvSpPr txBox="1"/>
          <p:nvPr/>
        </p:nvSpPr>
        <p:spPr>
          <a:xfrm flipH="1">
            <a:off x="1717551" y="332400"/>
            <a:ext cx="57090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3F3F3F"/>
                </a:solidFill>
                <a:latin typeface="Quicksand"/>
                <a:ea typeface="Quicksand"/>
                <a:cs typeface="Quicksand"/>
                <a:sym typeface="Quicksand"/>
              </a:rPr>
              <a:t>Our unique complete offering</a:t>
            </a:r>
            <a:endParaRPr sz="1100"/>
          </a:p>
        </p:txBody>
      </p:sp>
      <p:sp>
        <p:nvSpPr>
          <p:cNvPr id="191" name="Google Shape;191;p36"/>
          <p:cNvSpPr txBox="1"/>
          <p:nvPr/>
        </p:nvSpPr>
        <p:spPr>
          <a:xfrm>
            <a:off x="1318649" y="1720875"/>
            <a:ext cx="599400" cy="392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2100">
                <a:solidFill>
                  <a:schemeClr val="dk1"/>
                </a:solidFill>
                <a:latin typeface="Quicksand"/>
                <a:ea typeface="Quicksand"/>
                <a:cs typeface="Quicksand"/>
                <a:sym typeface="Quicksand"/>
              </a:rPr>
              <a:t>01</a:t>
            </a:r>
            <a:endParaRPr sz="1100">
              <a:solidFill>
                <a:schemeClr val="dk1"/>
              </a:solidFill>
            </a:endParaRPr>
          </a:p>
        </p:txBody>
      </p:sp>
      <p:sp>
        <p:nvSpPr>
          <p:cNvPr id="192" name="Google Shape;192;p36"/>
          <p:cNvSpPr txBox="1"/>
          <p:nvPr/>
        </p:nvSpPr>
        <p:spPr>
          <a:xfrm>
            <a:off x="3882945" y="1720875"/>
            <a:ext cx="690300" cy="392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2100">
                <a:solidFill>
                  <a:schemeClr val="dk1"/>
                </a:solidFill>
                <a:latin typeface="Quicksand"/>
                <a:ea typeface="Quicksand"/>
                <a:cs typeface="Quicksand"/>
                <a:sym typeface="Quicksand"/>
              </a:rPr>
              <a:t>02</a:t>
            </a:r>
            <a:endParaRPr sz="1100">
              <a:solidFill>
                <a:schemeClr val="dk1"/>
              </a:solidFill>
            </a:endParaRPr>
          </a:p>
        </p:txBody>
      </p:sp>
      <p:sp>
        <p:nvSpPr>
          <p:cNvPr id="193" name="Google Shape;193;p36"/>
          <p:cNvSpPr txBox="1"/>
          <p:nvPr/>
        </p:nvSpPr>
        <p:spPr>
          <a:xfrm>
            <a:off x="6440936" y="1720887"/>
            <a:ext cx="445200" cy="392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2100">
                <a:solidFill>
                  <a:schemeClr val="dk1"/>
                </a:solidFill>
                <a:latin typeface="Quicksand"/>
                <a:ea typeface="Quicksand"/>
                <a:cs typeface="Quicksand"/>
                <a:sym typeface="Quicksand"/>
              </a:rPr>
              <a:t>03</a:t>
            </a:r>
            <a:endParaRPr sz="1100">
              <a:solidFill>
                <a:schemeClr val="dk1"/>
              </a:solidFill>
            </a:endParaRPr>
          </a:p>
        </p:txBody>
      </p:sp>
      <p:sp>
        <p:nvSpPr>
          <p:cNvPr id="194" name="Google Shape;194;p36"/>
          <p:cNvSpPr txBox="1"/>
          <p:nvPr/>
        </p:nvSpPr>
        <p:spPr>
          <a:xfrm>
            <a:off x="3655376" y="3216725"/>
            <a:ext cx="1846500" cy="253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200">
                <a:solidFill>
                  <a:schemeClr val="dk1"/>
                </a:solidFill>
                <a:latin typeface="Quicksand"/>
                <a:ea typeface="Quicksand"/>
                <a:cs typeface="Quicksand"/>
                <a:sym typeface="Quicksand"/>
              </a:rPr>
              <a:t>E-commerce</a:t>
            </a:r>
            <a:endParaRPr b="1" sz="1200">
              <a:solidFill>
                <a:schemeClr val="dk1"/>
              </a:solidFill>
              <a:latin typeface="Quicksand"/>
              <a:ea typeface="Quicksand"/>
              <a:cs typeface="Quicksand"/>
              <a:sym typeface="Quicksand"/>
            </a:endParaRPr>
          </a:p>
        </p:txBody>
      </p:sp>
      <p:sp>
        <p:nvSpPr>
          <p:cNvPr id="195" name="Google Shape;195;p36"/>
          <p:cNvSpPr txBox="1"/>
          <p:nvPr/>
        </p:nvSpPr>
        <p:spPr>
          <a:xfrm>
            <a:off x="3458608" y="3553215"/>
            <a:ext cx="2226900" cy="11775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 sz="900">
                <a:solidFill>
                  <a:schemeClr val="dk1"/>
                </a:solidFill>
                <a:latin typeface="Lato"/>
                <a:ea typeface="Lato"/>
                <a:cs typeface="Lato"/>
                <a:sym typeface="Lato"/>
              </a:rPr>
              <a:t>We are the number one online </a:t>
            </a:r>
            <a:r>
              <a:rPr lang="en" sz="900">
                <a:solidFill>
                  <a:schemeClr val="dk1"/>
                </a:solidFill>
                <a:latin typeface="Lato"/>
                <a:ea typeface="Lato"/>
                <a:cs typeface="Lato"/>
                <a:sym typeface="Lato"/>
              </a:rPr>
              <a:t>marketplace</a:t>
            </a:r>
            <a:r>
              <a:rPr lang="en" sz="900">
                <a:solidFill>
                  <a:schemeClr val="dk1"/>
                </a:solidFill>
                <a:latin typeface="Lato"/>
                <a:ea typeface="Lato"/>
                <a:cs typeface="Lato"/>
                <a:sym typeface="Lato"/>
              </a:rPr>
              <a:t> for zombie safety equipment such as video cameras, fencing and weaponry. We charge a margin of 30% on all goods sold and also offer a p2p marketplace making us the only circular zombie supply </a:t>
            </a:r>
            <a:r>
              <a:rPr lang="en" sz="900">
                <a:solidFill>
                  <a:schemeClr val="dk1"/>
                </a:solidFill>
                <a:latin typeface="Lato"/>
                <a:ea typeface="Lato"/>
                <a:cs typeface="Lato"/>
                <a:sym typeface="Lato"/>
              </a:rPr>
              <a:t>platform</a:t>
            </a:r>
            <a:r>
              <a:rPr lang="en" sz="900">
                <a:solidFill>
                  <a:schemeClr val="dk1"/>
                </a:solidFill>
                <a:latin typeface="Lato"/>
                <a:ea typeface="Lato"/>
                <a:cs typeface="Lato"/>
                <a:sym typeface="Lato"/>
              </a:rPr>
              <a:t> globally. </a:t>
            </a:r>
            <a:endParaRPr sz="900">
              <a:solidFill>
                <a:schemeClr val="dk1"/>
              </a:solidFill>
              <a:latin typeface="Lato"/>
              <a:ea typeface="Lato"/>
              <a:cs typeface="Lato"/>
              <a:sym typeface="Lato"/>
            </a:endParaRPr>
          </a:p>
        </p:txBody>
      </p:sp>
      <p:sp>
        <p:nvSpPr>
          <p:cNvPr id="196" name="Google Shape;196;p36"/>
          <p:cNvSpPr/>
          <p:nvPr/>
        </p:nvSpPr>
        <p:spPr>
          <a:xfrm flipH="1">
            <a:off x="4515279" y="4810832"/>
            <a:ext cx="113400" cy="113400"/>
          </a:xfrm>
          <a:prstGeom prst="ellipse">
            <a:avLst/>
          </a:pr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197" name="Google Shape;197;p36"/>
          <p:cNvSpPr txBox="1"/>
          <p:nvPr/>
        </p:nvSpPr>
        <p:spPr>
          <a:xfrm>
            <a:off x="979620" y="3216725"/>
            <a:ext cx="2152800" cy="253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200">
                <a:solidFill>
                  <a:schemeClr val="dk1"/>
                </a:solidFill>
                <a:latin typeface="Quicksand"/>
                <a:ea typeface="Quicksand"/>
                <a:cs typeface="Quicksand"/>
                <a:sym typeface="Quicksand"/>
              </a:rPr>
              <a:t>Training Experiences</a:t>
            </a:r>
            <a:endParaRPr b="1" sz="1100">
              <a:solidFill>
                <a:schemeClr val="dk1"/>
              </a:solidFill>
            </a:endParaRPr>
          </a:p>
        </p:txBody>
      </p:sp>
      <p:sp>
        <p:nvSpPr>
          <p:cNvPr id="198" name="Google Shape;198;p36"/>
          <p:cNvSpPr txBox="1"/>
          <p:nvPr/>
        </p:nvSpPr>
        <p:spPr>
          <a:xfrm>
            <a:off x="936060" y="3548027"/>
            <a:ext cx="2226900" cy="11775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 sz="900">
                <a:solidFill>
                  <a:schemeClr val="dk1"/>
                </a:solidFill>
                <a:latin typeface="Lato"/>
                <a:ea typeface="Lato"/>
                <a:cs typeface="Lato"/>
                <a:sym typeface="Lato"/>
              </a:rPr>
              <a:t>Our training experiences combine fitness activity such as “cross fit” with fun </a:t>
            </a:r>
            <a:r>
              <a:rPr lang="en" sz="900">
                <a:solidFill>
                  <a:schemeClr val="dk1"/>
                </a:solidFill>
                <a:latin typeface="Lato"/>
                <a:ea typeface="Lato"/>
                <a:cs typeface="Lato"/>
                <a:sym typeface="Lato"/>
              </a:rPr>
              <a:t>activities</a:t>
            </a:r>
            <a:r>
              <a:rPr lang="en" sz="900">
                <a:solidFill>
                  <a:schemeClr val="dk1"/>
                </a:solidFill>
                <a:latin typeface="Lato"/>
                <a:ea typeface="Lato"/>
                <a:cs typeface="Lato"/>
                <a:sym typeface="Lato"/>
              </a:rPr>
              <a:t> like “Tough Mudder” and escape rooms. Get ready for the zombie apocalypse in fun real world scenarios. D2c, can be sold b2b for corporate wellness.</a:t>
            </a:r>
            <a:endParaRPr sz="900">
              <a:solidFill>
                <a:schemeClr val="dk1"/>
              </a:solidFill>
              <a:latin typeface="Lato"/>
              <a:ea typeface="Lato"/>
              <a:cs typeface="Lato"/>
              <a:sym typeface="Lato"/>
            </a:endParaRPr>
          </a:p>
        </p:txBody>
      </p:sp>
      <p:sp>
        <p:nvSpPr>
          <p:cNvPr id="199" name="Google Shape;199;p36"/>
          <p:cNvSpPr/>
          <p:nvPr/>
        </p:nvSpPr>
        <p:spPr>
          <a:xfrm flipH="1">
            <a:off x="1992680" y="4800432"/>
            <a:ext cx="113400" cy="113400"/>
          </a:xfrm>
          <a:prstGeom prst="ellipse">
            <a:avLst/>
          </a:pr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200" name="Google Shape;200;p36"/>
          <p:cNvSpPr txBox="1"/>
          <p:nvPr/>
        </p:nvSpPr>
        <p:spPr>
          <a:xfrm>
            <a:off x="6231625" y="3216725"/>
            <a:ext cx="1739100" cy="253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200">
                <a:solidFill>
                  <a:schemeClr val="dk1"/>
                </a:solidFill>
                <a:latin typeface="Quicksand"/>
                <a:ea typeface="Quicksand"/>
                <a:cs typeface="Quicksand"/>
                <a:sym typeface="Quicksand"/>
              </a:rPr>
              <a:t>Subscription App</a:t>
            </a:r>
            <a:endParaRPr b="1" sz="1200">
              <a:solidFill>
                <a:schemeClr val="dk1"/>
              </a:solidFill>
              <a:latin typeface="Quicksand"/>
              <a:ea typeface="Quicksand"/>
              <a:cs typeface="Quicksand"/>
              <a:sym typeface="Quicksand"/>
            </a:endParaRPr>
          </a:p>
        </p:txBody>
      </p:sp>
      <p:sp>
        <p:nvSpPr>
          <p:cNvPr id="201" name="Google Shape;201;p36"/>
          <p:cNvSpPr txBox="1"/>
          <p:nvPr/>
        </p:nvSpPr>
        <p:spPr>
          <a:xfrm>
            <a:off x="5981157" y="3564390"/>
            <a:ext cx="2226900" cy="11775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 sz="900">
                <a:solidFill>
                  <a:schemeClr val="dk1"/>
                </a:solidFill>
                <a:latin typeface="Lato"/>
                <a:ea typeface="Lato"/>
                <a:cs typeface="Lato"/>
                <a:sym typeface="Lato"/>
              </a:rPr>
              <a:t>Our mobile app charges £9.99 a month and is available on the ios and google play store. We use the most innovative technology to match you with other </a:t>
            </a:r>
            <a:r>
              <a:rPr lang="en" sz="900">
                <a:solidFill>
                  <a:schemeClr val="dk1"/>
                </a:solidFill>
                <a:latin typeface="Lato"/>
                <a:ea typeface="Lato"/>
                <a:cs typeface="Lato"/>
                <a:sym typeface="Lato"/>
              </a:rPr>
              <a:t>survivors</a:t>
            </a:r>
            <a:r>
              <a:rPr lang="en" sz="900">
                <a:solidFill>
                  <a:schemeClr val="dk1"/>
                </a:solidFill>
                <a:latin typeface="Lato"/>
                <a:ea typeface="Lato"/>
                <a:cs typeface="Lato"/>
                <a:sym typeface="Lato"/>
              </a:rPr>
              <a:t> in an </a:t>
            </a:r>
            <a:r>
              <a:rPr lang="en" sz="900">
                <a:solidFill>
                  <a:schemeClr val="dk1"/>
                </a:solidFill>
                <a:latin typeface="Lato"/>
                <a:ea typeface="Lato"/>
                <a:cs typeface="Lato"/>
                <a:sym typeface="Lato"/>
              </a:rPr>
              <a:t>apocalypse and also we use location data to track any local or regional outbreaks. </a:t>
            </a:r>
            <a:endParaRPr sz="900">
              <a:solidFill>
                <a:schemeClr val="dk1"/>
              </a:solidFill>
              <a:latin typeface="Lato"/>
              <a:ea typeface="Lato"/>
              <a:cs typeface="Lato"/>
              <a:sym typeface="Lato"/>
            </a:endParaRPr>
          </a:p>
        </p:txBody>
      </p:sp>
      <p:sp>
        <p:nvSpPr>
          <p:cNvPr id="202" name="Google Shape;202;p36"/>
          <p:cNvSpPr/>
          <p:nvPr/>
        </p:nvSpPr>
        <p:spPr>
          <a:xfrm flipH="1">
            <a:off x="7037877" y="4800432"/>
            <a:ext cx="113400" cy="113400"/>
          </a:xfrm>
          <a:prstGeom prst="ellipse">
            <a:avLst/>
          </a:pr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203" name="Google Shape;203;p36"/>
          <p:cNvSpPr/>
          <p:nvPr/>
        </p:nvSpPr>
        <p:spPr>
          <a:xfrm>
            <a:off x="6906874" y="2262927"/>
            <a:ext cx="375299" cy="377777"/>
          </a:xfrm>
          <a:custGeom>
            <a:rect b="b" l="l" r="r" t="t"/>
            <a:pathLst>
              <a:path extrusionOk="0" h="128" w="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rgbClr val="FF202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204" name="Google Shape;204;p36"/>
          <p:cNvSpPr/>
          <p:nvPr/>
        </p:nvSpPr>
        <p:spPr>
          <a:xfrm>
            <a:off x="4506339" y="2262196"/>
            <a:ext cx="305876" cy="379237"/>
          </a:xfrm>
          <a:custGeom>
            <a:rect b="b" l="l" r="r" t="t"/>
            <a:pathLst>
              <a:path extrusionOk="0" h="128" w="104">
                <a:moveTo>
                  <a:pt x="56" y="0"/>
                </a:moveTo>
                <a:cubicBezTo>
                  <a:pt x="48" y="0"/>
                  <a:pt x="48" y="0"/>
                  <a:pt x="48" y="0"/>
                </a:cubicBezTo>
                <a:cubicBezTo>
                  <a:pt x="44" y="0"/>
                  <a:pt x="40" y="4"/>
                  <a:pt x="40" y="8"/>
                </a:cubicBezTo>
                <a:cubicBezTo>
                  <a:pt x="40" y="120"/>
                  <a:pt x="40" y="120"/>
                  <a:pt x="40" y="120"/>
                </a:cubicBezTo>
                <a:cubicBezTo>
                  <a:pt x="40" y="124"/>
                  <a:pt x="44" y="128"/>
                  <a:pt x="48" y="128"/>
                </a:cubicBezTo>
                <a:cubicBezTo>
                  <a:pt x="56" y="128"/>
                  <a:pt x="56" y="128"/>
                  <a:pt x="56" y="128"/>
                </a:cubicBezTo>
                <a:cubicBezTo>
                  <a:pt x="60" y="128"/>
                  <a:pt x="64" y="124"/>
                  <a:pt x="64" y="120"/>
                </a:cubicBezTo>
                <a:cubicBezTo>
                  <a:pt x="64" y="8"/>
                  <a:pt x="64" y="8"/>
                  <a:pt x="64" y="8"/>
                </a:cubicBezTo>
                <a:cubicBezTo>
                  <a:pt x="64" y="4"/>
                  <a:pt x="60" y="0"/>
                  <a:pt x="56" y="0"/>
                </a:cubicBezTo>
                <a:close/>
                <a:moveTo>
                  <a:pt x="56" y="116"/>
                </a:moveTo>
                <a:cubicBezTo>
                  <a:pt x="56" y="118"/>
                  <a:pt x="54" y="120"/>
                  <a:pt x="52" y="120"/>
                </a:cubicBezTo>
                <a:cubicBezTo>
                  <a:pt x="50" y="120"/>
                  <a:pt x="48" y="118"/>
                  <a:pt x="48" y="116"/>
                </a:cubicBezTo>
                <a:cubicBezTo>
                  <a:pt x="48" y="12"/>
                  <a:pt x="48" y="12"/>
                  <a:pt x="48" y="12"/>
                </a:cubicBezTo>
                <a:cubicBezTo>
                  <a:pt x="48" y="10"/>
                  <a:pt x="50" y="8"/>
                  <a:pt x="52" y="8"/>
                </a:cubicBezTo>
                <a:cubicBezTo>
                  <a:pt x="54" y="8"/>
                  <a:pt x="56" y="10"/>
                  <a:pt x="56" y="12"/>
                </a:cubicBezTo>
                <a:lnTo>
                  <a:pt x="56" y="116"/>
                </a:lnTo>
                <a:close/>
                <a:moveTo>
                  <a:pt x="16" y="36"/>
                </a:moveTo>
                <a:cubicBezTo>
                  <a:pt x="8" y="36"/>
                  <a:pt x="8" y="36"/>
                  <a:pt x="8" y="36"/>
                </a:cubicBezTo>
                <a:cubicBezTo>
                  <a:pt x="4" y="36"/>
                  <a:pt x="0" y="40"/>
                  <a:pt x="0" y="44"/>
                </a:cubicBezTo>
                <a:cubicBezTo>
                  <a:pt x="0" y="120"/>
                  <a:pt x="0" y="120"/>
                  <a:pt x="0" y="120"/>
                </a:cubicBezTo>
                <a:cubicBezTo>
                  <a:pt x="0" y="124"/>
                  <a:pt x="4" y="128"/>
                  <a:pt x="8" y="128"/>
                </a:cubicBezTo>
                <a:cubicBezTo>
                  <a:pt x="16" y="128"/>
                  <a:pt x="16" y="128"/>
                  <a:pt x="16" y="128"/>
                </a:cubicBezTo>
                <a:cubicBezTo>
                  <a:pt x="20" y="128"/>
                  <a:pt x="24" y="124"/>
                  <a:pt x="24" y="120"/>
                </a:cubicBezTo>
                <a:cubicBezTo>
                  <a:pt x="24" y="44"/>
                  <a:pt x="24" y="44"/>
                  <a:pt x="24" y="44"/>
                </a:cubicBezTo>
                <a:cubicBezTo>
                  <a:pt x="24" y="40"/>
                  <a:pt x="20" y="36"/>
                  <a:pt x="16" y="36"/>
                </a:cubicBezTo>
                <a:close/>
                <a:moveTo>
                  <a:pt x="16" y="116"/>
                </a:moveTo>
                <a:cubicBezTo>
                  <a:pt x="16" y="118"/>
                  <a:pt x="14" y="120"/>
                  <a:pt x="12" y="120"/>
                </a:cubicBezTo>
                <a:cubicBezTo>
                  <a:pt x="10" y="120"/>
                  <a:pt x="8" y="118"/>
                  <a:pt x="8" y="116"/>
                </a:cubicBezTo>
                <a:cubicBezTo>
                  <a:pt x="8" y="48"/>
                  <a:pt x="8" y="48"/>
                  <a:pt x="8" y="48"/>
                </a:cubicBezTo>
                <a:cubicBezTo>
                  <a:pt x="8" y="46"/>
                  <a:pt x="10" y="44"/>
                  <a:pt x="12" y="44"/>
                </a:cubicBezTo>
                <a:cubicBezTo>
                  <a:pt x="14" y="44"/>
                  <a:pt x="16" y="46"/>
                  <a:pt x="16" y="48"/>
                </a:cubicBezTo>
                <a:lnTo>
                  <a:pt x="16" y="116"/>
                </a:lnTo>
                <a:close/>
                <a:moveTo>
                  <a:pt x="96" y="64"/>
                </a:moveTo>
                <a:cubicBezTo>
                  <a:pt x="88" y="64"/>
                  <a:pt x="88" y="64"/>
                  <a:pt x="88" y="64"/>
                </a:cubicBezTo>
                <a:cubicBezTo>
                  <a:pt x="84" y="64"/>
                  <a:pt x="80" y="68"/>
                  <a:pt x="80" y="72"/>
                </a:cubicBezTo>
                <a:cubicBezTo>
                  <a:pt x="80" y="120"/>
                  <a:pt x="80" y="120"/>
                  <a:pt x="80" y="120"/>
                </a:cubicBezTo>
                <a:cubicBezTo>
                  <a:pt x="80" y="124"/>
                  <a:pt x="84" y="128"/>
                  <a:pt x="88" y="128"/>
                </a:cubicBezTo>
                <a:cubicBezTo>
                  <a:pt x="96" y="128"/>
                  <a:pt x="96" y="128"/>
                  <a:pt x="96" y="128"/>
                </a:cubicBezTo>
                <a:cubicBezTo>
                  <a:pt x="100" y="128"/>
                  <a:pt x="104" y="124"/>
                  <a:pt x="104" y="120"/>
                </a:cubicBezTo>
                <a:cubicBezTo>
                  <a:pt x="104" y="72"/>
                  <a:pt x="104" y="72"/>
                  <a:pt x="104" y="72"/>
                </a:cubicBezTo>
                <a:cubicBezTo>
                  <a:pt x="104" y="68"/>
                  <a:pt x="100" y="64"/>
                  <a:pt x="96" y="64"/>
                </a:cubicBezTo>
                <a:close/>
                <a:moveTo>
                  <a:pt x="96" y="116"/>
                </a:moveTo>
                <a:cubicBezTo>
                  <a:pt x="96" y="118"/>
                  <a:pt x="94" y="120"/>
                  <a:pt x="92" y="120"/>
                </a:cubicBezTo>
                <a:cubicBezTo>
                  <a:pt x="90" y="120"/>
                  <a:pt x="88" y="118"/>
                  <a:pt x="88" y="116"/>
                </a:cubicBezTo>
                <a:cubicBezTo>
                  <a:pt x="88" y="76"/>
                  <a:pt x="88" y="76"/>
                  <a:pt x="88" y="76"/>
                </a:cubicBezTo>
                <a:cubicBezTo>
                  <a:pt x="88" y="74"/>
                  <a:pt x="90" y="72"/>
                  <a:pt x="92" y="72"/>
                </a:cubicBezTo>
                <a:cubicBezTo>
                  <a:pt x="94" y="72"/>
                  <a:pt x="96" y="74"/>
                  <a:pt x="96" y="76"/>
                </a:cubicBezTo>
                <a:lnTo>
                  <a:pt x="96" y="116"/>
                </a:lnTo>
                <a:close/>
              </a:path>
            </a:pathLst>
          </a:custGeom>
          <a:solidFill>
            <a:srgbClr val="FF333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205" name="Google Shape;205;p36"/>
          <p:cNvSpPr/>
          <p:nvPr/>
        </p:nvSpPr>
        <p:spPr>
          <a:xfrm>
            <a:off x="1860548" y="2261067"/>
            <a:ext cx="377758" cy="381497"/>
          </a:xfrm>
          <a:custGeom>
            <a:rect b="b" l="l" r="r" t="t"/>
            <a:pathLst>
              <a:path extrusionOk="0" h="128" w="128">
                <a:moveTo>
                  <a:pt x="64" y="80"/>
                </a:moveTo>
                <a:cubicBezTo>
                  <a:pt x="66" y="80"/>
                  <a:pt x="68" y="78"/>
                  <a:pt x="68" y="76"/>
                </a:cubicBezTo>
                <a:cubicBezTo>
                  <a:pt x="68" y="28"/>
                  <a:pt x="68" y="28"/>
                  <a:pt x="68" y="28"/>
                </a:cubicBezTo>
                <a:cubicBezTo>
                  <a:pt x="68" y="26"/>
                  <a:pt x="66" y="24"/>
                  <a:pt x="64" y="24"/>
                </a:cubicBezTo>
                <a:cubicBezTo>
                  <a:pt x="62" y="24"/>
                  <a:pt x="60" y="26"/>
                  <a:pt x="60" y="28"/>
                </a:cubicBezTo>
                <a:cubicBezTo>
                  <a:pt x="60" y="76"/>
                  <a:pt x="60" y="76"/>
                  <a:pt x="60" y="76"/>
                </a:cubicBezTo>
                <a:cubicBezTo>
                  <a:pt x="60" y="78"/>
                  <a:pt x="62" y="80"/>
                  <a:pt x="64" y="80"/>
                </a:cubicBezTo>
                <a:close/>
                <a:moveTo>
                  <a:pt x="88" y="80"/>
                </a:moveTo>
                <a:cubicBezTo>
                  <a:pt x="90" y="80"/>
                  <a:pt x="92" y="78"/>
                  <a:pt x="92" y="76"/>
                </a:cubicBezTo>
                <a:cubicBezTo>
                  <a:pt x="92" y="40"/>
                  <a:pt x="92" y="40"/>
                  <a:pt x="92" y="40"/>
                </a:cubicBezTo>
                <a:cubicBezTo>
                  <a:pt x="92" y="38"/>
                  <a:pt x="90" y="36"/>
                  <a:pt x="88" y="36"/>
                </a:cubicBezTo>
                <a:cubicBezTo>
                  <a:pt x="86" y="36"/>
                  <a:pt x="84" y="38"/>
                  <a:pt x="84" y="40"/>
                </a:cubicBezTo>
                <a:cubicBezTo>
                  <a:pt x="84" y="76"/>
                  <a:pt x="84" y="76"/>
                  <a:pt x="84" y="76"/>
                </a:cubicBezTo>
                <a:cubicBezTo>
                  <a:pt x="84" y="78"/>
                  <a:pt x="86" y="80"/>
                  <a:pt x="88" y="80"/>
                </a:cubicBezTo>
                <a:close/>
                <a:moveTo>
                  <a:pt x="40" y="80"/>
                </a:moveTo>
                <a:cubicBezTo>
                  <a:pt x="42" y="80"/>
                  <a:pt x="44" y="78"/>
                  <a:pt x="44" y="76"/>
                </a:cubicBezTo>
                <a:cubicBezTo>
                  <a:pt x="44" y="60"/>
                  <a:pt x="44" y="60"/>
                  <a:pt x="44" y="60"/>
                </a:cubicBezTo>
                <a:cubicBezTo>
                  <a:pt x="44" y="58"/>
                  <a:pt x="42" y="56"/>
                  <a:pt x="40" y="56"/>
                </a:cubicBezTo>
                <a:cubicBezTo>
                  <a:pt x="38" y="56"/>
                  <a:pt x="36" y="58"/>
                  <a:pt x="36" y="60"/>
                </a:cubicBezTo>
                <a:cubicBezTo>
                  <a:pt x="36" y="76"/>
                  <a:pt x="36" y="76"/>
                  <a:pt x="36" y="76"/>
                </a:cubicBezTo>
                <a:cubicBezTo>
                  <a:pt x="36" y="78"/>
                  <a:pt x="38" y="80"/>
                  <a:pt x="40" y="80"/>
                </a:cubicBezTo>
                <a:close/>
                <a:moveTo>
                  <a:pt x="0" y="0"/>
                </a:moveTo>
                <a:cubicBezTo>
                  <a:pt x="0" y="8"/>
                  <a:pt x="0" y="8"/>
                  <a:pt x="0" y="8"/>
                </a:cubicBezTo>
                <a:cubicBezTo>
                  <a:pt x="8" y="8"/>
                  <a:pt x="8" y="8"/>
                  <a:pt x="8" y="8"/>
                </a:cubicBezTo>
                <a:cubicBezTo>
                  <a:pt x="8" y="14"/>
                  <a:pt x="8" y="84"/>
                  <a:pt x="8" y="84"/>
                </a:cubicBezTo>
                <a:cubicBezTo>
                  <a:pt x="8" y="93"/>
                  <a:pt x="15" y="100"/>
                  <a:pt x="24" y="100"/>
                </a:cubicBezTo>
                <a:cubicBezTo>
                  <a:pt x="48" y="100"/>
                  <a:pt x="48" y="100"/>
                  <a:pt x="48" y="100"/>
                </a:cubicBezTo>
                <a:cubicBezTo>
                  <a:pt x="32" y="128"/>
                  <a:pt x="32" y="128"/>
                  <a:pt x="32" y="128"/>
                </a:cubicBezTo>
                <a:cubicBezTo>
                  <a:pt x="44" y="128"/>
                  <a:pt x="44" y="128"/>
                  <a:pt x="44" y="128"/>
                </a:cubicBezTo>
                <a:cubicBezTo>
                  <a:pt x="60" y="100"/>
                  <a:pt x="60" y="100"/>
                  <a:pt x="60" y="100"/>
                </a:cubicBezTo>
                <a:cubicBezTo>
                  <a:pt x="68" y="100"/>
                  <a:pt x="68" y="100"/>
                  <a:pt x="68" y="100"/>
                </a:cubicBezTo>
                <a:cubicBezTo>
                  <a:pt x="84" y="128"/>
                  <a:pt x="84" y="128"/>
                  <a:pt x="84" y="128"/>
                </a:cubicBezTo>
                <a:cubicBezTo>
                  <a:pt x="96" y="128"/>
                  <a:pt x="96" y="128"/>
                  <a:pt x="96" y="128"/>
                </a:cubicBezTo>
                <a:cubicBezTo>
                  <a:pt x="80" y="100"/>
                  <a:pt x="80" y="100"/>
                  <a:pt x="80" y="100"/>
                </a:cubicBezTo>
                <a:cubicBezTo>
                  <a:pt x="104" y="100"/>
                  <a:pt x="104" y="100"/>
                  <a:pt x="104" y="100"/>
                </a:cubicBezTo>
                <a:cubicBezTo>
                  <a:pt x="113" y="100"/>
                  <a:pt x="120" y="93"/>
                  <a:pt x="120" y="84"/>
                </a:cubicBezTo>
                <a:cubicBezTo>
                  <a:pt x="120" y="84"/>
                  <a:pt x="120" y="15"/>
                  <a:pt x="120" y="8"/>
                </a:cubicBezTo>
                <a:cubicBezTo>
                  <a:pt x="128" y="8"/>
                  <a:pt x="128" y="8"/>
                  <a:pt x="128" y="8"/>
                </a:cubicBezTo>
                <a:cubicBezTo>
                  <a:pt x="128" y="0"/>
                  <a:pt x="128" y="0"/>
                  <a:pt x="128" y="0"/>
                </a:cubicBezTo>
                <a:lnTo>
                  <a:pt x="0" y="0"/>
                </a:lnTo>
                <a:close/>
                <a:moveTo>
                  <a:pt x="112" y="84"/>
                </a:moveTo>
                <a:cubicBezTo>
                  <a:pt x="112" y="89"/>
                  <a:pt x="109" y="92"/>
                  <a:pt x="104" y="92"/>
                </a:cubicBezTo>
                <a:cubicBezTo>
                  <a:pt x="24" y="92"/>
                  <a:pt x="24" y="92"/>
                  <a:pt x="24" y="92"/>
                </a:cubicBezTo>
                <a:cubicBezTo>
                  <a:pt x="19" y="92"/>
                  <a:pt x="16" y="89"/>
                  <a:pt x="16" y="84"/>
                </a:cubicBezTo>
                <a:cubicBezTo>
                  <a:pt x="16" y="84"/>
                  <a:pt x="16" y="13"/>
                  <a:pt x="16" y="8"/>
                </a:cubicBezTo>
                <a:cubicBezTo>
                  <a:pt x="112" y="8"/>
                  <a:pt x="112" y="8"/>
                  <a:pt x="112" y="8"/>
                </a:cubicBezTo>
                <a:cubicBezTo>
                  <a:pt x="112" y="16"/>
                  <a:pt x="112" y="84"/>
                  <a:pt x="112" y="84"/>
                </a:cubicBezTo>
                <a:close/>
              </a:path>
            </a:pathLst>
          </a:custGeom>
          <a:solidFill>
            <a:srgbClr val="FF535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206" name="Google Shape;206;p36"/>
          <p:cNvSpPr txBox="1"/>
          <p:nvPr/>
        </p:nvSpPr>
        <p:spPr>
          <a:xfrm>
            <a:off x="1418899" y="863400"/>
            <a:ext cx="6306300" cy="408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100">
                <a:solidFill>
                  <a:srgbClr val="3F3F3F"/>
                </a:solidFill>
                <a:latin typeface="Quicksand"/>
                <a:ea typeface="Quicksand"/>
                <a:cs typeface="Quicksand"/>
                <a:sym typeface="Quicksand"/>
              </a:rPr>
              <a:t>Our product suite serves the core zombie survival community across the globe, with </a:t>
            </a:r>
            <a:r>
              <a:rPr b="1" lang="en" sz="1100">
                <a:solidFill>
                  <a:srgbClr val="3F3F3F"/>
                </a:solidFill>
                <a:latin typeface="Quicksand"/>
                <a:ea typeface="Quicksand"/>
                <a:cs typeface="Quicksand"/>
                <a:sym typeface="Quicksand"/>
              </a:rPr>
              <a:t>touch points both online and offline, surviving both retail customers and enterprise partners.</a:t>
            </a:r>
            <a:endParaRPr b="1" sz="1100"/>
          </a:p>
        </p:txBody>
      </p:sp>
      <p:pic>
        <p:nvPicPr>
          <p:cNvPr id="207" name="Google Shape;207;p36"/>
          <p:cNvPicPr preferRelativeResize="0"/>
          <p:nvPr/>
        </p:nvPicPr>
        <p:blipFill>
          <a:blip r:embed="rId3">
            <a:alphaModFix/>
          </a:blip>
          <a:stretch>
            <a:fillRect/>
          </a:stretch>
        </p:blipFill>
        <p:spPr>
          <a:xfrm>
            <a:off x="340752" y="262712"/>
            <a:ext cx="359746" cy="4079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7"/>
          <p:cNvSpPr txBox="1"/>
          <p:nvPr>
            <p:ph type="title"/>
          </p:nvPr>
        </p:nvSpPr>
        <p:spPr>
          <a:xfrm>
            <a:off x="311700" y="4384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solidFill>
                  <a:schemeClr val="lt1"/>
                </a:solidFill>
                <a:latin typeface="Poppins"/>
                <a:ea typeface="Poppins"/>
                <a:cs typeface="Poppins"/>
                <a:sym typeface="Poppins"/>
              </a:rPr>
              <a:t>SECTION SIX: </a:t>
            </a:r>
            <a:r>
              <a:rPr lang="en">
                <a:solidFill>
                  <a:schemeClr val="lt1"/>
                </a:solidFill>
                <a:latin typeface="Poppins"/>
                <a:ea typeface="Poppins"/>
                <a:cs typeface="Poppins"/>
                <a:sym typeface="Poppins"/>
              </a:rPr>
              <a:t>Market Size</a:t>
            </a:r>
            <a:endParaRPr>
              <a:solidFill>
                <a:schemeClr val="lt1"/>
              </a:solidFill>
              <a:latin typeface="Poppins"/>
              <a:ea typeface="Poppins"/>
              <a:cs typeface="Poppins"/>
              <a:sym typeface="Poppins"/>
            </a:endParaRPr>
          </a:p>
        </p:txBody>
      </p:sp>
      <p:sp>
        <p:nvSpPr>
          <p:cNvPr id="213" name="Google Shape;213;p37"/>
          <p:cNvSpPr txBox="1"/>
          <p:nvPr>
            <p:ph idx="1" type="body"/>
          </p:nvPr>
        </p:nvSpPr>
        <p:spPr>
          <a:xfrm>
            <a:off x="1064775" y="1257300"/>
            <a:ext cx="3165000" cy="38862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100"/>
              <a:buFont typeface="Arial"/>
              <a:buNone/>
            </a:pPr>
            <a:r>
              <a:rPr lang="en" sz="800">
                <a:solidFill>
                  <a:schemeClr val="lt1"/>
                </a:solidFill>
                <a:latin typeface="Poppins"/>
                <a:ea typeface="Poppins"/>
                <a:cs typeface="Poppins"/>
                <a:sym typeface="Poppins"/>
              </a:rPr>
              <a:t>The market size section is shorter than your product section. It clearly defines your target customer profile with a comprehensive analysis of current market conditions and future growth potential (TAM, SAM, SOM).</a:t>
            </a:r>
            <a:endParaRPr sz="800">
              <a:solidFill>
                <a:schemeClr val="lt1"/>
              </a:solidFill>
              <a:latin typeface="Poppins"/>
              <a:ea typeface="Poppins"/>
              <a:cs typeface="Poppins"/>
              <a:sym typeface="Poppins"/>
            </a:endParaRPr>
          </a:p>
          <a:p>
            <a:pPr indent="0" lvl="0" marL="0" rtl="0" algn="l">
              <a:lnSpc>
                <a:spcPct val="150000"/>
              </a:lnSpc>
              <a:spcBef>
                <a:spcPts val="1500"/>
              </a:spcBef>
              <a:spcAft>
                <a:spcPts val="0"/>
              </a:spcAft>
              <a:buClr>
                <a:schemeClr val="dk1"/>
              </a:buClr>
              <a:buSzPts val="1100"/>
              <a:buFont typeface="Arial"/>
              <a:buNone/>
            </a:pPr>
            <a:r>
              <a:rPr lang="en" sz="800">
                <a:solidFill>
                  <a:schemeClr val="lt1"/>
                </a:solidFill>
                <a:latin typeface="Poppins"/>
                <a:ea typeface="Poppins"/>
                <a:cs typeface="Poppins"/>
                <a:sym typeface="Poppins"/>
              </a:rPr>
              <a:t>Avoid understating the true size of your market (and your idea!). Here, you need to show investors that your problem and its addressable market are big enough to warrant an entire company, not just an idea or set of features.</a:t>
            </a:r>
            <a:endParaRPr sz="800">
              <a:solidFill>
                <a:schemeClr val="lt1"/>
              </a:solidFill>
              <a:latin typeface="Poppins"/>
              <a:ea typeface="Poppins"/>
              <a:cs typeface="Poppins"/>
              <a:sym typeface="Poppins"/>
            </a:endParaRPr>
          </a:p>
          <a:p>
            <a:pPr indent="0" lvl="0" marL="0" rtl="0" algn="l">
              <a:lnSpc>
                <a:spcPct val="150000"/>
              </a:lnSpc>
              <a:spcBef>
                <a:spcPts val="1500"/>
              </a:spcBef>
              <a:spcAft>
                <a:spcPts val="0"/>
              </a:spcAft>
              <a:buClr>
                <a:schemeClr val="dk1"/>
              </a:buClr>
              <a:buSzPts val="1100"/>
              <a:buFont typeface="Arial"/>
              <a:buNone/>
            </a:pPr>
            <a:r>
              <a:rPr lang="en" sz="800">
                <a:solidFill>
                  <a:schemeClr val="lt1"/>
                </a:solidFill>
                <a:latin typeface="Poppins"/>
                <a:ea typeface="Poppins"/>
                <a:cs typeface="Poppins"/>
                <a:sym typeface="Poppins"/>
              </a:rPr>
              <a:t>Consider how your market size section connects back to your purpose, problem, and solution sections. The four areas should be interwoven to hook your investors and pull a cohesive narrative throughout the entire deck.</a:t>
            </a:r>
            <a:endParaRPr sz="800">
              <a:solidFill>
                <a:schemeClr val="lt1"/>
              </a:solidFill>
              <a:latin typeface="Poppins"/>
              <a:ea typeface="Poppins"/>
              <a:cs typeface="Poppins"/>
              <a:sym typeface="Poppins"/>
            </a:endParaRPr>
          </a:p>
          <a:p>
            <a:pPr indent="-279400" lvl="0" marL="457200" rtl="0" algn="l">
              <a:spcBef>
                <a:spcPts val="150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Target section length: 1-page</a:t>
            </a:r>
            <a:endParaRPr sz="800">
              <a:solidFill>
                <a:schemeClr val="lt1"/>
              </a:solidFill>
              <a:latin typeface="Poppins"/>
              <a:ea typeface="Poppins"/>
              <a:cs typeface="Poppins"/>
              <a:sym typeface="Poppins"/>
            </a:endParaRPr>
          </a:p>
          <a:p>
            <a:pPr indent="-279400" lvl="0" marL="4572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Industry averages:</a:t>
            </a:r>
            <a:endParaRPr sz="800">
              <a:solidFill>
                <a:schemeClr val="lt1"/>
              </a:solidFill>
              <a:latin typeface="Poppins"/>
              <a:ea typeface="Poppins"/>
              <a:cs typeface="Poppins"/>
              <a:sym typeface="Poppins"/>
            </a:endParaRPr>
          </a:p>
          <a:p>
            <a:pPr indent="-279400" lvl="1" marL="9144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Average length: 1.7 pages</a:t>
            </a:r>
            <a:endParaRPr sz="800">
              <a:solidFill>
                <a:schemeClr val="lt1"/>
              </a:solidFill>
              <a:latin typeface="Poppins"/>
              <a:ea typeface="Poppins"/>
              <a:cs typeface="Poppins"/>
              <a:sym typeface="Poppins"/>
            </a:endParaRPr>
          </a:p>
          <a:p>
            <a:pPr indent="-279400" lvl="1" marL="9144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Time VCs spend here: 39 seconds</a:t>
            </a:r>
            <a:endParaRPr sz="800">
              <a:solidFill>
                <a:schemeClr val="lt1"/>
              </a:solidFill>
              <a:latin typeface="Poppins"/>
              <a:ea typeface="Poppins"/>
              <a:cs typeface="Poppins"/>
              <a:sym typeface="Poppins"/>
            </a:endParaRPr>
          </a:p>
          <a:p>
            <a:pPr indent="0" lvl="0" marL="0" rtl="0" algn="l">
              <a:spcBef>
                <a:spcPts val="1500"/>
              </a:spcBef>
              <a:spcAft>
                <a:spcPts val="1200"/>
              </a:spcAft>
              <a:buNone/>
            </a:pPr>
            <a:r>
              <a:t/>
            </a:r>
            <a:endParaRPr sz="800">
              <a:solidFill>
                <a:schemeClr val="lt1"/>
              </a:solidFill>
              <a:latin typeface="Poppins"/>
              <a:ea typeface="Poppins"/>
              <a:cs typeface="Poppins"/>
              <a:sym typeface="Poppins"/>
            </a:endParaRPr>
          </a:p>
        </p:txBody>
      </p:sp>
      <p:sp>
        <p:nvSpPr>
          <p:cNvPr id="214" name="Google Shape;214;p37"/>
          <p:cNvSpPr/>
          <p:nvPr/>
        </p:nvSpPr>
        <p:spPr>
          <a:xfrm>
            <a:off x="4668538" y="1785300"/>
            <a:ext cx="3410700" cy="22500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7"/>
          <p:cNvSpPr txBox="1"/>
          <p:nvPr/>
        </p:nvSpPr>
        <p:spPr>
          <a:xfrm>
            <a:off x="4873888" y="2018175"/>
            <a:ext cx="30000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lt1"/>
                </a:solidFill>
                <a:latin typeface="Poppins"/>
                <a:ea typeface="Poppins"/>
                <a:cs typeface="Poppins"/>
                <a:sym typeface="Poppins"/>
              </a:rPr>
              <a:t>TOP TIP:</a:t>
            </a:r>
            <a:endParaRPr b="1" sz="2800">
              <a:solidFill>
                <a:schemeClr val="lt1"/>
              </a:solidFill>
              <a:latin typeface="Poppins"/>
              <a:ea typeface="Poppins"/>
              <a:cs typeface="Poppins"/>
              <a:sym typeface="Poppins"/>
            </a:endParaRPr>
          </a:p>
          <a:p>
            <a:pPr indent="0" lvl="0" marL="0" rtl="0" algn="ctr">
              <a:spcBef>
                <a:spcPts val="0"/>
              </a:spcBef>
              <a:spcAft>
                <a:spcPts val="0"/>
              </a:spcAft>
              <a:buNone/>
            </a:pPr>
            <a:r>
              <a:t/>
            </a:r>
            <a:endParaRPr sz="1200">
              <a:solidFill>
                <a:schemeClr val="lt1"/>
              </a:solidFill>
              <a:latin typeface="Poppins"/>
              <a:ea typeface="Poppins"/>
              <a:cs typeface="Poppins"/>
              <a:sym typeface="Poppins"/>
            </a:endParaRPr>
          </a:p>
          <a:p>
            <a:pPr indent="0" lvl="0" marL="0" rtl="0" algn="ctr">
              <a:spcBef>
                <a:spcPts val="0"/>
              </a:spcBef>
              <a:spcAft>
                <a:spcPts val="0"/>
              </a:spcAft>
              <a:buNone/>
            </a:pPr>
            <a:r>
              <a:rPr lang="en" sz="1200">
                <a:solidFill>
                  <a:schemeClr val="lt1"/>
                </a:solidFill>
                <a:latin typeface="Poppins"/>
                <a:ea typeface="Poppins"/>
                <a:cs typeface="Poppins"/>
                <a:sym typeface="Poppins"/>
              </a:rPr>
              <a:t>This is all about how much money can you make. If  you have a big market you need to show it. Be careful not to </a:t>
            </a:r>
            <a:r>
              <a:rPr lang="en" sz="1200">
                <a:solidFill>
                  <a:schemeClr val="lt1"/>
                </a:solidFill>
                <a:latin typeface="Poppins"/>
                <a:ea typeface="Poppins"/>
                <a:cs typeface="Poppins"/>
                <a:sym typeface="Poppins"/>
              </a:rPr>
              <a:t>alienate</a:t>
            </a:r>
            <a:r>
              <a:rPr lang="en" sz="1200">
                <a:solidFill>
                  <a:schemeClr val="lt1"/>
                </a:solidFill>
                <a:latin typeface="Poppins"/>
                <a:ea typeface="Poppins"/>
                <a:cs typeface="Poppins"/>
                <a:sym typeface="Poppins"/>
              </a:rPr>
              <a:t> reader with stupid numbers though. </a:t>
            </a:r>
            <a:endParaRPr sz="1200">
              <a:solidFill>
                <a:schemeClr val="lt1"/>
              </a:solidFill>
              <a:latin typeface="Poppins"/>
              <a:ea typeface="Poppins"/>
              <a:cs typeface="Poppins"/>
              <a:sym typeface="Poppins"/>
            </a:endParaRPr>
          </a:p>
        </p:txBody>
      </p:sp>
      <p:sp>
        <p:nvSpPr>
          <p:cNvPr id="216" name="Google Shape;216;p37"/>
          <p:cNvSpPr/>
          <p:nvPr/>
        </p:nvSpPr>
        <p:spPr>
          <a:xfrm>
            <a:off x="13275"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7" name="Google Shape;217;p37"/>
          <p:cNvPicPr preferRelativeResize="0"/>
          <p:nvPr/>
        </p:nvPicPr>
        <p:blipFill rotWithShape="1">
          <a:blip r:embed="rId3">
            <a:alphaModFix/>
          </a:blip>
          <a:srcRect b="29387" l="0" r="0" t="18607"/>
          <a:stretch/>
        </p:blipFill>
        <p:spPr>
          <a:xfrm>
            <a:off x="8493599" y="4766125"/>
            <a:ext cx="386398" cy="2009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pic>
        <p:nvPicPr>
          <p:cNvPr id="222" name="Google Shape;222;p38"/>
          <p:cNvPicPr preferRelativeResize="0"/>
          <p:nvPr/>
        </p:nvPicPr>
        <p:blipFill rotWithShape="1">
          <a:blip r:embed="rId3">
            <a:alphaModFix/>
          </a:blip>
          <a:srcRect b="12610" l="0" r="0" t="0"/>
          <a:stretch/>
        </p:blipFill>
        <p:spPr>
          <a:xfrm>
            <a:off x="5127707" y="663677"/>
            <a:ext cx="3905680" cy="4479824"/>
          </a:xfrm>
          <a:prstGeom prst="rect">
            <a:avLst/>
          </a:prstGeom>
          <a:noFill/>
          <a:ln>
            <a:noFill/>
          </a:ln>
        </p:spPr>
      </p:pic>
      <p:pic>
        <p:nvPicPr>
          <p:cNvPr id="223" name="Google Shape;223;p38"/>
          <p:cNvPicPr preferRelativeResize="0"/>
          <p:nvPr/>
        </p:nvPicPr>
        <p:blipFill rotWithShape="1">
          <a:blip r:embed="rId4">
            <a:alphaModFix/>
          </a:blip>
          <a:srcRect b="0" l="27698" r="27698" t="0"/>
          <a:stretch/>
        </p:blipFill>
        <p:spPr>
          <a:xfrm>
            <a:off x="5776912" y="1233488"/>
            <a:ext cx="1712119" cy="3024188"/>
          </a:xfrm>
          <a:custGeom>
            <a:rect b="b" l="l" r="r" t="t"/>
            <a:pathLst>
              <a:path extrusionOk="0" h="4032251" w="2282825">
                <a:moveTo>
                  <a:pt x="0" y="0"/>
                </a:moveTo>
                <a:lnTo>
                  <a:pt x="2282825" y="0"/>
                </a:lnTo>
                <a:lnTo>
                  <a:pt x="2282825" y="4032251"/>
                </a:lnTo>
                <a:lnTo>
                  <a:pt x="0" y="4032251"/>
                </a:lnTo>
                <a:close/>
              </a:path>
            </a:pathLst>
          </a:custGeom>
          <a:noFill/>
          <a:ln>
            <a:noFill/>
          </a:ln>
        </p:spPr>
      </p:pic>
      <p:sp>
        <p:nvSpPr>
          <p:cNvPr id="224" name="Google Shape;224;p38"/>
          <p:cNvSpPr/>
          <p:nvPr/>
        </p:nvSpPr>
        <p:spPr>
          <a:xfrm>
            <a:off x="824476" y="3140886"/>
            <a:ext cx="364200" cy="364200"/>
          </a:xfrm>
          <a:prstGeom prst="ellipse">
            <a:avLst/>
          </a:pr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grpSp>
        <p:nvGrpSpPr>
          <p:cNvPr id="225" name="Google Shape;225;p38"/>
          <p:cNvGrpSpPr/>
          <p:nvPr/>
        </p:nvGrpSpPr>
        <p:grpSpPr>
          <a:xfrm>
            <a:off x="920777" y="3245165"/>
            <a:ext cx="158253" cy="158253"/>
            <a:chOff x="6182254" y="2887135"/>
            <a:chExt cx="481012" cy="481013"/>
          </a:xfrm>
        </p:grpSpPr>
        <p:sp>
          <p:nvSpPr>
            <p:cNvPr id="226" name="Google Shape;226;p38"/>
            <p:cNvSpPr/>
            <p:nvPr/>
          </p:nvSpPr>
          <p:spPr>
            <a:xfrm>
              <a:off x="6182254" y="2887135"/>
              <a:ext cx="481012" cy="481013"/>
            </a:xfrm>
            <a:custGeom>
              <a:rect b="b" l="l" r="r" t="t"/>
              <a:pathLst>
                <a:path extrusionOk="0" h="128" w="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227" name="Google Shape;227;p38"/>
            <p:cNvSpPr/>
            <p:nvPr/>
          </p:nvSpPr>
          <p:spPr>
            <a:xfrm>
              <a:off x="6377516" y="2961747"/>
              <a:ext cx="112712" cy="112713"/>
            </a:xfrm>
            <a:custGeom>
              <a:rect b="b" l="l" r="r" t="t"/>
              <a:pathLst>
                <a:path extrusionOk="0" h="30" w="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grpSp>
      <p:sp>
        <p:nvSpPr>
          <p:cNvPr id="228" name="Google Shape;228;p38"/>
          <p:cNvSpPr txBox="1"/>
          <p:nvPr/>
        </p:nvSpPr>
        <p:spPr>
          <a:xfrm>
            <a:off x="745538" y="589713"/>
            <a:ext cx="3791100" cy="531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000">
                <a:solidFill>
                  <a:srgbClr val="3F3F3F"/>
                </a:solidFill>
                <a:latin typeface="Quicksand"/>
                <a:ea typeface="Quicksand"/>
                <a:cs typeface="Quicksand"/>
                <a:sym typeface="Quicksand"/>
              </a:rPr>
              <a:t>Our market is huge</a:t>
            </a:r>
            <a:endParaRPr sz="1100"/>
          </a:p>
        </p:txBody>
      </p:sp>
      <p:sp>
        <p:nvSpPr>
          <p:cNvPr id="229" name="Google Shape;229;p38"/>
          <p:cNvSpPr txBox="1"/>
          <p:nvPr/>
        </p:nvSpPr>
        <p:spPr>
          <a:xfrm>
            <a:off x="746663" y="1171063"/>
            <a:ext cx="3859800" cy="40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rgbClr val="3F3F3F"/>
                </a:solidFill>
                <a:latin typeface="Quicksand"/>
                <a:ea typeface="Quicksand"/>
                <a:cs typeface="Quicksand"/>
                <a:sym typeface="Quicksand"/>
              </a:rPr>
              <a:t>Over 4 million people worldwide have participated in Tough Mudder events. More than 10k per event!</a:t>
            </a:r>
            <a:endParaRPr b="1" sz="1100"/>
          </a:p>
        </p:txBody>
      </p:sp>
      <p:sp>
        <p:nvSpPr>
          <p:cNvPr id="230" name="Google Shape;230;p38"/>
          <p:cNvSpPr txBox="1"/>
          <p:nvPr/>
        </p:nvSpPr>
        <p:spPr>
          <a:xfrm>
            <a:off x="811214" y="1742250"/>
            <a:ext cx="4206300" cy="969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 sz="900">
                <a:solidFill>
                  <a:schemeClr val="dk1"/>
                </a:solidFill>
                <a:latin typeface="Lato"/>
                <a:ea typeface="Lato"/>
                <a:cs typeface="Lato"/>
                <a:sym typeface="Lato"/>
              </a:rPr>
              <a:t>The top zombie movies have grossed a combined $1 TRILLION with popular franchises across both movies and games continuing to thrive.  According to Google Trends, searches for the term "zombie" have remained consistently high and is searched more than the term famine. Showing what people really are concerned about. </a:t>
            </a:r>
            <a:endParaRPr sz="1100">
              <a:solidFill>
                <a:schemeClr val="dk1"/>
              </a:solidFill>
            </a:endParaRPr>
          </a:p>
        </p:txBody>
      </p:sp>
      <p:sp>
        <p:nvSpPr>
          <p:cNvPr id="231" name="Google Shape;231;p38"/>
          <p:cNvSpPr txBox="1"/>
          <p:nvPr/>
        </p:nvSpPr>
        <p:spPr>
          <a:xfrm>
            <a:off x="1460778" y="2951088"/>
            <a:ext cx="2842500" cy="746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rgbClr val="3F3F3F"/>
                </a:solidFill>
                <a:latin typeface="Quicksand"/>
                <a:ea typeface="Quicksand"/>
                <a:cs typeface="Quicksand"/>
                <a:sym typeface="Quicksand"/>
              </a:rPr>
              <a:t>According to a survey conducted by Statista, over 60% of Americans have watched or read something related to zombies in the past year.</a:t>
            </a:r>
            <a:endParaRPr sz="1100"/>
          </a:p>
        </p:txBody>
      </p:sp>
      <p:sp>
        <p:nvSpPr>
          <p:cNvPr id="232" name="Google Shape;232;p38"/>
          <p:cNvSpPr/>
          <p:nvPr/>
        </p:nvSpPr>
        <p:spPr>
          <a:xfrm>
            <a:off x="824476" y="4083061"/>
            <a:ext cx="364200" cy="364200"/>
          </a:xfrm>
          <a:prstGeom prst="ellipse">
            <a:avLst/>
          </a:pr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grpSp>
        <p:nvGrpSpPr>
          <p:cNvPr id="233" name="Google Shape;233;p38"/>
          <p:cNvGrpSpPr/>
          <p:nvPr/>
        </p:nvGrpSpPr>
        <p:grpSpPr>
          <a:xfrm>
            <a:off x="920777" y="4187340"/>
            <a:ext cx="158253" cy="158253"/>
            <a:chOff x="6182254" y="2887135"/>
            <a:chExt cx="481012" cy="481013"/>
          </a:xfrm>
        </p:grpSpPr>
        <p:sp>
          <p:nvSpPr>
            <p:cNvPr id="234" name="Google Shape;234;p38"/>
            <p:cNvSpPr/>
            <p:nvPr/>
          </p:nvSpPr>
          <p:spPr>
            <a:xfrm>
              <a:off x="6182254" y="2887135"/>
              <a:ext cx="481012" cy="481013"/>
            </a:xfrm>
            <a:custGeom>
              <a:rect b="b" l="l" r="r" t="t"/>
              <a:pathLst>
                <a:path extrusionOk="0" h="128" w="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235" name="Google Shape;235;p38"/>
            <p:cNvSpPr/>
            <p:nvPr/>
          </p:nvSpPr>
          <p:spPr>
            <a:xfrm>
              <a:off x="6377516" y="2961747"/>
              <a:ext cx="112712" cy="112713"/>
            </a:xfrm>
            <a:custGeom>
              <a:rect b="b" l="l" r="r" t="t"/>
              <a:pathLst>
                <a:path extrusionOk="0" h="30" w="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grpSp>
      <p:sp>
        <p:nvSpPr>
          <p:cNvPr id="236" name="Google Shape;236;p38"/>
          <p:cNvSpPr txBox="1"/>
          <p:nvPr/>
        </p:nvSpPr>
        <p:spPr>
          <a:xfrm>
            <a:off x="1460778" y="3976563"/>
            <a:ext cx="2842500" cy="577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rgbClr val="3F3F3F"/>
                </a:solidFill>
                <a:latin typeface="Quicksand"/>
                <a:ea typeface="Quicksand"/>
                <a:cs typeface="Quicksand"/>
                <a:sym typeface="Quicksand"/>
              </a:rPr>
              <a:t>The zombie-themed 5k obstacle race "Run for Your Lives" attracted over 400,000 participants in its first year.</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solidFill>
                  <a:schemeClr val="lt1"/>
                </a:solidFill>
                <a:latin typeface="Poppins"/>
                <a:ea typeface="Poppins"/>
                <a:cs typeface="Poppins"/>
                <a:sym typeface="Poppins"/>
              </a:rPr>
              <a:t>SECTION SEVEN: </a:t>
            </a:r>
            <a:r>
              <a:rPr lang="en">
                <a:solidFill>
                  <a:schemeClr val="lt1"/>
                </a:solidFill>
                <a:latin typeface="Poppins"/>
                <a:ea typeface="Poppins"/>
                <a:cs typeface="Poppins"/>
                <a:sym typeface="Poppins"/>
              </a:rPr>
              <a:t>Team</a:t>
            </a:r>
            <a:endParaRPr>
              <a:solidFill>
                <a:schemeClr val="lt1"/>
              </a:solidFill>
              <a:latin typeface="Poppins"/>
              <a:ea typeface="Poppins"/>
              <a:cs typeface="Poppins"/>
              <a:sym typeface="Poppins"/>
            </a:endParaRPr>
          </a:p>
        </p:txBody>
      </p:sp>
      <p:sp>
        <p:nvSpPr>
          <p:cNvPr id="242" name="Google Shape;242;p39"/>
          <p:cNvSpPr txBox="1"/>
          <p:nvPr>
            <p:ph idx="1" type="body"/>
          </p:nvPr>
        </p:nvSpPr>
        <p:spPr>
          <a:xfrm>
            <a:off x="1064775" y="1257300"/>
            <a:ext cx="3165000" cy="38862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100"/>
              <a:buFont typeface="Arial"/>
              <a:buNone/>
            </a:pPr>
            <a:r>
              <a:rPr lang="en" sz="800">
                <a:solidFill>
                  <a:schemeClr val="lt1"/>
                </a:solidFill>
                <a:latin typeface="Poppins"/>
                <a:ea typeface="Poppins"/>
                <a:cs typeface="Poppins"/>
                <a:sym typeface="Poppins"/>
              </a:rPr>
              <a:t>The team section introduces who makes up your founding team and what their backgrounds are. In the pre-seed stage, VCs are especially invested in individuals as much as they are in the big ideas.</a:t>
            </a:r>
            <a:endParaRPr sz="800">
              <a:solidFill>
                <a:schemeClr val="lt1"/>
              </a:solidFill>
              <a:latin typeface="Poppins"/>
              <a:ea typeface="Poppins"/>
              <a:cs typeface="Poppins"/>
              <a:sym typeface="Poppins"/>
            </a:endParaRPr>
          </a:p>
          <a:p>
            <a:pPr indent="0" lvl="0" marL="0" rtl="0" algn="l">
              <a:lnSpc>
                <a:spcPct val="150000"/>
              </a:lnSpc>
              <a:spcBef>
                <a:spcPts val="1500"/>
              </a:spcBef>
              <a:spcAft>
                <a:spcPts val="0"/>
              </a:spcAft>
              <a:buClr>
                <a:schemeClr val="dk1"/>
              </a:buClr>
              <a:buSzPts val="1100"/>
              <a:buFont typeface="Arial"/>
              <a:buNone/>
            </a:pPr>
            <a:r>
              <a:rPr lang="en" sz="800">
                <a:solidFill>
                  <a:schemeClr val="lt1"/>
                </a:solidFill>
                <a:latin typeface="Poppins"/>
                <a:ea typeface="Poppins"/>
                <a:cs typeface="Poppins"/>
                <a:sym typeface="Poppins"/>
              </a:rPr>
              <a:t>Avoid adding more context than needed. This section will naturally border on being one of the wordiest in your deck so only include extra information if it warrants it.</a:t>
            </a:r>
            <a:endParaRPr sz="800">
              <a:solidFill>
                <a:schemeClr val="lt1"/>
              </a:solidFill>
              <a:latin typeface="Poppins"/>
              <a:ea typeface="Poppins"/>
              <a:cs typeface="Poppins"/>
              <a:sym typeface="Poppins"/>
            </a:endParaRPr>
          </a:p>
          <a:p>
            <a:pPr indent="0" lvl="0" marL="0" rtl="0" algn="l">
              <a:lnSpc>
                <a:spcPct val="150000"/>
              </a:lnSpc>
              <a:spcBef>
                <a:spcPts val="1500"/>
              </a:spcBef>
              <a:spcAft>
                <a:spcPts val="0"/>
              </a:spcAft>
              <a:buClr>
                <a:schemeClr val="dk1"/>
              </a:buClr>
              <a:buSzPts val="1100"/>
              <a:buFont typeface="Arial"/>
              <a:buNone/>
            </a:pPr>
            <a:r>
              <a:rPr lang="en" sz="800">
                <a:solidFill>
                  <a:schemeClr val="lt1"/>
                </a:solidFill>
                <a:latin typeface="Poppins"/>
                <a:ea typeface="Poppins"/>
                <a:cs typeface="Poppins"/>
                <a:sym typeface="Poppins"/>
              </a:rPr>
              <a:t>Consider how to best showcase your founding members’ skill sets using pictures, bios, and their relevant work experiences. Always connect your team bios back to your company, its vision, and the problem you’re solving.</a:t>
            </a:r>
            <a:endParaRPr sz="800">
              <a:solidFill>
                <a:schemeClr val="lt1"/>
              </a:solidFill>
              <a:latin typeface="Poppins"/>
              <a:ea typeface="Poppins"/>
              <a:cs typeface="Poppins"/>
              <a:sym typeface="Poppins"/>
            </a:endParaRPr>
          </a:p>
          <a:p>
            <a:pPr indent="-279400" lvl="0" marL="457200" rtl="0" algn="l">
              <a:spcBef>
                <a:spcPts val="150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Target section length: 1-2 pages</a:t>
            </a:r>
            <a:endParaRPr sz="800">
              <a:solidFill>
                <a:schemeClr val="lt1"/>
              </a:solidFill>
              <a:latin typeface="Poppins"/>
              <a:ea typeface="Poppins"/>
              <a:cs typeface="Poppins"/>
              <a:sym typeface="Poppins"/>
            </a:endParaRPr>
          </a:p>
          <a:p>
            <a:pPr indent="-279400" lvl="0" marL="4572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Industry averages:</a:t>
            </a:r>
            <a:endParaRPr sz="800">
              <a:solidFill>
                <a:schemeClr val="lt1"/>
              </a:solidFill>
              <a:latin typeface="Poppins"/>
              <a:ea typeface="Poppins"/>
              <a:cs typeface="Poppins"/>
              <a:sym typeface="Poppins"/>
            </a:endParaRPr>
          </a:p>
          <a:p>
            <a:pPr indent="-279400" lvl="1" marL="9144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Average length: 1.5 pages</a:t>
            </a:r>
            <a:endParaRPr sz="800">
              <a:solidFill>
                <a:schemeClr val="lt1"/>
              </a:solidFill>
              <a:latin typeface="Poppins"/>
              <a:ea typeface="Poppins"/>
              <a:cs typeface="Poppins"/>
              <a:sym typeface="Poppins"/>
            </a:endParaRPr>
          </a:p>
          <a:p>
            <a:pPr indent="-279400" lvl="1" marL="9144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Time VCs spend here: 46 seconds</a:t>
            </a:r>
            <a:endParaRPr sz="800">
              <a:solidFill>
                <a:schemeClr val="lt1"/>
              </a:solidFill>
              <a:latin typeface="Poppins"/>
              <a:ea typeface="Poppins"/>
              <a:cs typeface="Poppins"/>
              <a:sym typeface="Poppins"/>
            </a:endParaRPr>
          </a:p>
          <a:p>
            <a:pPr indent="0" lvl="0" marL="0" rtl="0" algn="l">
              <a:spcBef>
                <a:spcPts val="1500"/>
              </a:spcBef>
              <a:spcAft>
                <a:spcPts val="1200"/>
              </a:spcAft>
              <a:buNone/>
            </a:pPr>
            <a:r>
              <a:t/>
            </a:r>
            <a:endParaRPr sz="800">
              <a:solidFill>
                <a:schemeClr val="lt1"/>
              </a:solidFill>
              <a:latin typeface="Poppins"/>
              <a:ea typeface="Poppins"/>
              <a:cs typeface="Poppins"/>
              <a:sym typeface="Poppins"/>
            </a:endParaRPr>
          </a:p>
        </p:txBody>
      </p:sp>
      <p:sp>
        <p:nvSpPr>
          <p:cNvPr id="243" name="Google Shape;243;p39"/>
          <p:cNvSpPr/>
          <p:nvPr/>
        </p:nvSpPr>
        <p:spPr>
          <a:xfrm>
            <a:off x="4668538" y="1785300"/>
            <a:ext cx="3410700" cy="22500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9"/>
          <p:cNvSpPr txBox="1"/>
          <p:nvPr/>
        </p:nvSpPr>
        <p:spPr>
          <a:xfrm>
            <a:off x="4873888" y="2018175"/>
            <a:ext cx="3000000" cy="153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lt1"/>
                </a:solidFill>
                <a:latin typeface="Poppins"/>
                <a:ea typeface="Poppins"/>
                <a:cs typeface="Poppins"/>
                <a:sym typeface="Poppins"/>
              </a:rPr>
              <a:t>TOP TIP:</a:t>
            </a:r>
            <a:endParaRPr b="1" sz="2800">
              <a:solidFill>
                <a:schemeClr val="lt1"/>
              </a:solidFill>
              <a:latin typeface="Poppins"/>
              <a:ea typeface="Poppins"/>
              <a:cs typeface="Poppins"/>
              <a:sym typeface="Poppins"/>
            </a:endParaRPr>
          </a:p>
          <a:p>
            <a:pPr indent="0" lvl="0" marL="0" rtl="0" algn="ctr">
              <a:spcBef>
                <a:spcPts val="0"/>
              </a:spcBef>
              <a:spcAft>
                <a:spcPts val="0"/>
              </a:spcAft>
              <a:buNone/>
            </a:pPr>
            <a:r>
              <a:t/>
            </a:r>
            <a:endParaRPr sz="1200">
              <a:solidFill>
                <a:schemeClr val="lt1"/>
              </a:solidFill>
              <a:latin typeface="Poppins"/>
              <a:ea typeface="Poppins"/>
              <a:cs typeface="Poppins"/>
              <a:sym typeface="Poppins"/>
            </a:endParaRPr>
          </a:p>
          <a:p>
            <a:pPr indent="0" lvl="0" marL="0" rtl="0" algn="ctr">
              <a:spcBef>
                <a:spcPts val="0"/>
              </a:spcBef>
              <a:spcAft>
                <a:spcPts val="0"/>
              </a:spcAft>
              <a:buNone/>
            </a:pPr>
            <a:r>
              <a:rPr lang="en" sz="1200">
                <a:solidFill>
                  <a:schemeClr val="lt1"/>
                </a:solidFill>
                <a:latin typeface="Poppins"/>
                <a:ea typeface="Poppins"/>
                <a:cs typeface="Poppins"/>
                <a:sym typeface="Poppins"/>
              </a:rPr>
              <a:t>No one cares about your part time once a quarter advisor, they want to know who the money is going too. Focus on the </a:t>
            </a:r>
            <a:r>
              <a:rPr lang="en" sz="1200">
                <a:solidFill>
                  <a:schemeClr val="lt1"/>
                </a:solidFill>
                <a:latin typeface="Poppins"/>
                <a:ea typeface="Poppins"/>
                <a:cs typeface="Poppins"/>
                <a:sym typeface="Poppins"/>
              </a:rPr>
              <a:t>founders</a:t>
            </a:r>
            <a:r>
              <a:rPr lang="en" sz="1200">
                <a:solidFill>
                  <a:schemeClr val="lt1"/>
                </a:solidFill>
                <a:latin typeface="Poppins"/>
                <a:ea typeface="Poppins"/>
                <a:cs typeface="Poppins"/>
                <a:sym typeface="Poppins"/>
              </a:rPr>
              <a:t> only.</a:t>
            </a:r>
            <a:endParaRPr sz="1200">
              <a:solidFill>
                <a:schemeClr val="lt1"/>
              </a:solidFill>
              <a:latin typeface="Poppins"/>
              <a:ea typeface="Poppins"/>
              <a:cs typeface="Poppins"/>
              <a:sym typeface="Poppins"/>
            </a:endParaRPr>
          </a:p>
        </p:txBody>
      </p:sp>
      <p:sp>
        <p:nvSpPr>
          <p:cNvPr id="245" name="Google Shape;245;p39"/>
          <p:cNvSpPr/>
          <p:nvPr/>
        </p:nvSpPr>
        <p:spPr>
          <a:xfrm>
            <a:off x="13275"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6" name="Google Shape;246;p39"/>
          <p:cNvPicPr preferRelativeResize="0"/>
          <p:nvPr/>
        </p:nvPicPr>
        <p:blipFill rotWithShape="1">
          <a:blip r:embed="rId3">
            <a:alphaModFix/>
          </a:blip>
          <a:srcRect b="29387" l="0" r="0" t="18607"/>
          <a:stretch/>
        </p:blipFill>
        <p:spPr>
          <a:xfrm>
            <a:off x="8493599" y="4766125"/>
            <a:ext cx="386398" cy="2009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sp>
        <p:nvSpPr>
          <p:cNvPr id="251" name="Google Shape;251;p40"/>
          <p:cNvSpPr/>
          <p:nvPr/>
        </p:nvSpPr>
        <p:spPr>
          <a:xfrm>
            <a:off x="338694" y="1681559"/>
            <a:ext cx="785660" cy="785660"/>
          </a:xfrm>
          <a:custGeom>
            <a:rect b="b" l="l" r="r" t="t"/>
            <a:pathLst>
              <a:path extrusionOk="0" h="1654021" w="1654021">
                <a:moveTo>
                  <a:pt x="827011" y="131687"/>
                </a:moveTo>
                <a:cubicBezTo>
                  <a:pt x="442993" y="131687"/>
                  <a:pt x="131686" y="442994"/>
                  <a:pt x="131686" y="827011"/>
                </a:cubicBezTo>
                <a:cubicBezTo>
                  <a:pt x="131686" y="1211028"/>
                  <a:pt x="442993" y="1522335"/>
                  <a:pt x="827011" y="1522335"/>
                </a:cubicBezTo>
                <a:cubicBezTo>
                  <a:pt x="1211029" y="1522335"/>
                  <a:pt x="1522336" y="1211028"/>
                  <a:pt x="1522336" y="827011"/>
                </a:cubicBezTo>
                <a:cubicBezTo>
                  <a:pt x="1522336" y="442994"/>
                  <a:pt x="1211029" y="131687"/>
                  <a:pt x="827011" y="131687"/>
                </a:cubicBezTo>
                <a:close/>
                <a:moveTo>
                  <a:pt x="827011" y="0"/>
                </a:moveTo>
                <a:cubicBezTo>
                  <a:pt x="1283757" y="0"/>
                  <a:pt x="1654021" y="370265"/>
                  <a:pt x="1654021" y="827011"/>
                </a:cubicBezTo>
                <a:cubicBezTo>
                  <a:pt x="1654021" y="1283757"/>
                  <a:pt x="1283757" y="1654021"/>
                  <a:pt x="827011" y="1654021"/>
                </a:cubicBezTo>
                <a:cubicBezTo>
                  <a:pt x="370265" y="1654021"/>
                  <a:pt x="0" y="1283757"/>
                  <a:pt x="0" y="827011"/>
                </a:cubicBezTo>
                <a:cubicBezTo>
                  <a:pt x="0" y="370265"/>
                  <a:pt x="370265" y="0"/>
                  <a:pt x="827011" y="0"/>
                </a:cubicBezTo>
                <a:close/>
              </a:path>
            </a:pathLst>
          </a:cu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252" name="Google Shape;252;p40"/>
          <p:cNvSpPr/>
          <p:nvPr/>
        </p:nvSpPr>
        <p:spPr>
          <a:xfrm>
            <a:off x="6229349" y="1381125"/>
            <a:ext cx="2381100" cy="2381100"/>
          </a:xfrm>
          <a:prstGeom prst="ellipse">
            <a:avLst/>
          </a:pr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253" name="Google Shape;253;p40"/>
          <p:cNvSpPr txBox="1"/>
          <p:nvPr/>
        </p:nvSpPr>
        <p:spPr>
          <a:xfrm>
            <a:off x="6616055" y="1937959"/>
            <a:ext cx="1607700" cy="13854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 sz="900">
                <a:solidFill>
                  <a:schemeClr val="dk1"/>
                </a:solidFill>
                <a:latin typeface="Lato"/>
                <a:ea typeface="Lato"/>
                <a:cs typeface="Lato"/>
                <a:sym typeface="Lato"/>
              </a:rPr>
              <a:t>Paranoid about Zombies with a passion for business. Ex vc funded founder for automotive business, supported 150+ crowdfunding </a:t>
            </a:r>
            <a:r>
              <a:rPr lang="en" sz="900">
                <a:solidFill>
                  <a:schemeClr val="dk1"/>
                </a:solidFill>
                <a:latin typeface="Lato"/>
                <a:ea typeface="Lato"/>
                <a:cs typeface="Lato"/>
                <a:sym typeface="Lato"/>
              </a:rPr>
              <a:t>campaigns</a:t>
            </a:r>
            <a:r>
              <a:rPr lang="en" sz="900">
                <a:solidFill>
                  <a:schemeClr val="dk1"/>
                </a:solidFill>
                <a:latin typeface="Lato"/>
                <a:ea typeface="Lato"/>
                <a:cs typeface="Lato"/>
                <a:sym typeface="Lato"/>
              </a:rPr>
              <a:t> and expert with early stage start up finance and funding. </a:t>
            </a:r>
            <a:endParaRPr sz="1100">
              <a:solidFill>
                <a:schemeClr val="dk1"/>
              </a:solidFill>
            </a:endParaRPr>
          </a:p>
        </p:txBody>
      </p:sp>
      <p:sp>
        <p:nvSpPr>
          <p:cNvPr id="254" name="Google Shape;254;p40"/>
          <p:cNvSpPr txBox="1"/>
          <p:nvPr/>
        </p:nvSpPr>
        <p:spPr>
          <a:xfrm>
            <a:off x="563542" y="2167793"/>
            <a:ext cx="2556300" cy="577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300">
                <a:solidFill>
                  <a:srgbClr val="3F3F3F"/>
                </a:solidFill>
                <a:latin typeface="Quicksand"/>
                <a:ea typeface="Quicksand"/>
                <a:cs typeface="Quicksand"/>
                <a:sym typeface="Quicksand"/>
              </a:rPr>
              <a:t>Meet Jamie</a:t>
            </a:r>
            <a:endParaRPr sz="1100"/>
          </a:p>
        </p:txBody>
      </p:sp>
      <p:sp>
        <p:nvSpPr>
          <p:cNvPr id="255" name="Google Shape;255;p40"/>
          <p:cNvSpPr/>
          <p:nvPr/>
        </p:nvSpPr>
        <p:spPr>
          <a:xfrm flipH="1">
            <a:off x="656027" y="2784669"/>
            <a:ext cx="151200" cy="151200"/>
          </a:xfrm>
          <a:prstGeom prst="ellipse">
            <a:avLst/>
          </a:pr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256" name="Google Shape;256;p40"/>
          <p:cNvSpPr txBox="1"/>
          <p:nvPr/>
        </p:nvSpPr>
        <p:spPr>
          <a:xfrm>
            <a:off x="807224" y="2744875"/>
            <a:ext cx="9780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 sz="1100">
                <a:solidFill>
                  <a:srgbClr val="3F3F3F"/>
                </a:solidFill>
                <a:latin typeface="Quicksand"/>
                <a:ea typeface="Quicksand"/>
                <a:cs typeface="Quicksand"/>
                <a:sym typeface="Quicksand"/>
              </a:rPr>
              <a:t>CEO</a:t>
            </a:r>
            <a:endParaRPr sz="1100"/>
          </a:p>
        </p:txBody>
      </p:sp>
      <p:grpSp>
        <p:nvGrpSpPr>
          <p:cNvPr id="257" name="Google Shape;257;p40"/>
          <p:cNvGrpSpPr/>
          <p:nvPr/>
        </p:nvGrpSpPr>
        <p:grpSpPr>
          <a:xfrm>
            <a:off x="2230565" y="2770118"/>
            <a:ext cx="613318" cy="180347"/>
            <a:chOff x="3109747" y="3693490"/>
            <a:chExt cx="817757" cy="240462"/>
          </a:xfrm>
        </p:grpSpPr>
        <p:sp>
          <p:nvSpPr>
            <p:cNvPr id="258" name="Google Shape;258;p40"/>
            <p:cNvSpPr/>
            <p:nvPr/>
          </p:nvSpPr>
          <p:spPr>
            <a:xfrm>
              <a:off x="3109747" y="3693490"/>
              <a:ext cx="240462" cy="240462"/>
            </a:xfrm>
            <a:custGeom>
              <a:rect b="b" l="l" r="r" t="t"/>
              <a:pathLst>
                <a:path extrusionOk="0" h="21600" w="2160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7F7F7F"/>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259" name="Google Shape;259;p40"/>
            <p:cNvSpPr/>
            <p:nvPr/>
          </p:nvSpPr>
          <p:spPr>
            <a:xfrm>
              <a:off x="3398395" y="3693490"/>
              <a:ext cx="240462" cy="240462"/>
            </a:xfrm>
            <a:custGeom>
              <a:rect b="b" l="l" r="r" t="t"/>
              <a:pathLst>
                <a:path extrusionOk="0" h="21600" w="2160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7F7F7F"/>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260" name="Google Shape;260;p40"/>
            <p:cNvSpPr/>
            <p:nvPr/>
          </p:nvSpPr>
          <p:spPr>
            <a:xfrm>
              <a:off x="3687042" y="3693490"/>
              <a:ext cx="240462" cy="240462"/>
            </a:xfrm>
            <a:custGeom>
              <a:rect b="b" l="l" r="r" t="t"/>
              <a:pathLst>
                <a:path extrusionOk="0" h="21600" w="2160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7F7F7F"/>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grpSp>
      <p:pic>
        <p:nvPicPr>
          <p:cNvPr id="261" name="Google Shape;261;p40"/>
          <p:cNvPicPr preferRelativeResize="0"/>
          <p:nvPr/>
        </p:nvPicPr>
        <p:blipFill>
          <a:blip r:embed="rId3">
            <a:alphaModFix/>
          </a:blip>
          <a:stretch>
            <a:fillRect/>
          </a:stretch>
        </p:blipFill>
        <p:spPr>
          <a:xfrm>
            <a:off x="3638506" y="1381200"/>
            <a:ext cx="2372833" cy="2381101"/>
          </a:xfrm>
          <a:prstGeom prst="rect">
            <a:avLst/>
          </a:prstGeom>
          <a:noFill/>
          <a:ln>
            <a:noFill/>
          </a:ln>
        </p:spPr>
      </p:pic>
      <p:pic>
        <p:nvPicPr>
          <p:cNvPr id="262" name="Google Shape;262;p40"/>
          <p:cNvPicPr preferRelativeResize="0"/>
          <p:nvPr/>
        </p:nvPicPr>
        <p:blipFill>
          <a:blip r:embed="rId4">
            <a:alphaModFix/>
          </a:blip>
          <a:stretch>
            <a:fillRect/>
          </a:stretch>
        </p:blipFill>
        <p:spPr>
          <a:xfrm>
            <a:off x="300927" y="4450512"/>
            <a:ext cx="359746" cy="4079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6" name="Shape 266"/>
        <p:cNvGrpSpPr/>
        <p:nvPr/>
      </p:nvGrpSpPr>
      <p:grpSpPr>
        <a:xfrm>
          <a:off x="0" y="0"/>
          <a:ext cx="0" cy="0"/>
          <a:chOff x="0" y="0"/>
          <a:chExt cx="0" cy="0"/>
        </a:xfrm>
      </p:grpSpPr>
      <p:sp>
        <p:nvSpPr>
          <p:cNvPr id="267" name="Google Shape;267;p41"/>
          <p:cNvSpPr/>
          <p:nvPr/>
        </p:nvSpPr>
        <p:spPr>
          <a:xfrm>
            <a:off x="544167" y="1381125"/>
            <a:ext cx="2381100" cy="2381100"/>
          </a:xfrm>
          <a:prstGeom prst="ellipse">
            <a:avLst/>
          </a:pr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268" name="Google Shape;268;p41"/>
          <p:cNvSpPr txBox="1"/>
          <p:nvPr/>
        </p:nvSpPr>
        <p:spPr>
          <a:xfrm>
            <a:off x="6126142" y="2167793"/>
            <a:ext cx="2497200" cy="577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300">
                <a:solidFill>
                  <a:srgbClr val="3F3F3F"/>
                </a:solidFill>
                <a:latin typeface="Quicksand"/>
                <a:ea typeface="Quicksand"/>
                <a:cs typeface="Quicksand"/>
                <a:sym typeface="Quicksand"/>
              </a:rPr>
              <a:t>Meet Ivan</a:t>
            </a:r>
            <a:endParaRPr sz="1100"/>
          </a:p>
        </p:txBody>
      </p:sp>
      <p:sp>
        <p:nvSpPr>
          <p:cNvPr id="269" name="Google Shape;269;p41"/>
          <p:cNvSpPr/>
          <p:nvPr/>
        </p:nvSpPr>
        <p:spPr>
          <a:xfrm flipH="1">
            <a:off x="6218627" y="2784669"/>
            <a:ext cx="151200" cy="151200"/>
          </a:xfrm>
          <a:prstGeom prst="ellipse">
            <a:avLst/>
          </a:pr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270" name="Google Shape;270;p41"/>
          <p:cNvSpPr txBox="1"/>
          <p:nvPr/>
        </p:nvSpPr>
        <p:spPr>
          <a:xfrm>
            <a:off x="6369827" y="2744874"/>
            <a:ext cx="7422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 sz="1100">
                <a:solidFill>
                  <a:srgbClr val="3F3F3F"/>
                </a:solidFill>
                <a:latin typeface="Quicksand"/>
                <a:ea typeface="Quicksand"/>
                <a:cs typeface="Quicksand"/>
                <a:sym typeface="Quicksand"/>
              </a:rPr>
              <a:t>CFO</a:t>
            </a:r>
            <a:endParaRPr sz="1100"/>
          </a:p>
        </p:txBody>
      </p:sp>
      <p:grpSp>
        <p:nvGrpSpPr>
          <p:cNvPr id="271" name="Google Shape;271;p41"/>
          <p:cNvGrpSpPr/>
          <p:nvPr/>
        </p:nvGrpSpPr>
        <p:grpSpPr>
          <a:xfrm>
            <a:off x="7793165" y="2770118"/>
            <a:ext cx="613318" cy="180347"/>
            <a:chOff x="3109747" y="3693490"/>
            <a:chExt cx="817757" cy="240462"/>
          </a:xfrm>
        </p:grpSpPr>
        <p:sp>
          <p:nvSpPr>
            <p:cNvPr id="272" name="Google Shape;272;p41"/>
            <p:cNvSpPr/>
            <p:nvPr/>
          </p:nvSpPr>
          <p:spPr>
            <a:xfrm>
              <a:off x="3109747" y="3693490"/>
              <a:ext cx="240462" cy="240462"/>
            </a:xfrm>
            <a:custGeom>
              <a:rect b="b" l="l" r="r" t="t"/>
              <a:pathLst>
                <a:path extrusionOk="0" h="21600" w="2160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7F7F7F"/>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273" name="Google Shape;273;p41"/>
            <p:cNvSpPr/>
            <p:nvPr/>
          </p:nvSpPr>
          <p:spPr>
            <a:xfrm>
              <a:off x="3398395" y="3693490"/>
              <a:ext cx="240462" cy="240462"/>
            </a:xfrm>
            <a:custGeom>
              <a:rect b="b" l="l" r="r" t="t"/>
              <a:pathLst>
                <a:path extrusionOk="0" h="21600" w="2160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7F7F7F"/>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274" name="Google Shape;274;p41"/>
            <p:cNvSpPr/>
            <p:nvPr/>
          </p:nvSpPr>
          <p:spPr>
            <a:xfrm>
              <a:off x="3687042" y="3693490"/>
              <a:ext cx="240462" cy="240462"/>
            </a:xfrm>
            <a:custGeom>
              <a:rect b="b" l="l" r="r" t="t"/>
              <a:pathLst>
                <a:path extrusionOk="0" h="21600" w="2160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7F7F7F"/>
            </a:solidFill>
            <a:ln>
              <a:noFill/>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grpSp>
      <p:sp>
        <p:nvSpPr>
          <p:cNvPr id="275" name="Google Shape;275;p41"/>
          <p:cNvSpPr txBox="1"/>
          <p:nvPr/>
        </p:nvSpPr>
        <p:spPr>
          <a:xfrm>
            <a:off x="930998" y="1775259"/>
            <a:ext cx="1607700" cy="1593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 sz="900">
                <a:solidFill>
                  <a:schemeClr val="dk1"/>
                </a:solidFill>
                <a:latin typeface="Lato"/>
                <a:ea typeface="Lato"/>
                <a:cs typeface="Lato"/>
                <a:sym typeface="Lato"/>
              </a:rPr>
              <a:t>Graduated from Cambridge with a degree in Natural Science, he also holds the financial modelling certificate from the Corporate Finance Institute and is studying towards a Management accountant certificate (CIMA).</a:t>
            </a:r>
            <a:endParaRPr sz="1100">
              <a:solidFill>
                <a:schemeClr val="dk1"/>
              </a:solidFill>
            </a:endParaRPr>
          </a:p>
        </p:txBody>
      </p:sp>
      <p:sp>
        <p:nvSpPr>
          <p:cNvPr id="276" name="Google Shape;276;p41"/>
          <p:cNvSpPr/>
          <p:nvPr/>
        </p:nvSpPr>
        <p:spPr>
          <a:xfrm>
            <a:off x="7973509" y="1681559"/>
            <a:ext cx="785660" cy="785660"/>
          </a:xfrm>
          <a:custGeom>
            <a:rect b="b" l="l" r="r" t="t"/>
            <a:pathLst>
              <a:path extrusionOk="0" h="1654021" w="1654021">
                <a:moveTo>
                  <a:pt x="827011" y="131687"/>
                </a:moveTo>
                <a:cubicBezTo>
                  <a:pt x="442993" y="131687"/>
                  <a:pt x="131686" y="442994"/>
                  <a:pt x="131686" y="827011"/>
                </a:cubicBezTo>
                <a:cubicBezTo>
                  <a:pt x="131686" y="1211028"/>
                  <a:pt x="442993" y="1522335"/>
                  <a:pt x="827011" y="1522335"/>
                </a:cubicBezTo>
                <a:cubicBezTo>
                  <a:pt x="1211029" y="1522335"/>
                  <a:pt x="1522336" y="1211028"/>
                  <a:pt x="1522336" y="827011"/>
                </a:cubicBezTo>
                <a:cubicBezTo>
                  <a:pt x="1522336" y="442994"/>
                  <a:pt x="1211029" y="131687"/>
                  <a:pt x="827011" y="131687"/>
                </a:cubicBezTo>
                <a:close/>
                <a:moveTo>
                  <a:pt x="827011" y="0"/>
                </a:moveTo>
                <a:cubicBezTo>
                  <a:pt x="1283757" y="0"/>
                  <a:pt x="1654021" y="370265"/>
                  <a:pt x="1654021" y="827011"/>
                </a:cubicBezTo>
                <a:cubicBezTo>
                  <a:pt x="1654021" y="1283757"/>
                  <a:pt x="1283757" y="1654021"/>
                  <a:pt x="827011" y="1654021"/>
                </a:cubicBezTo>
                <a:cubicBezTo>
                  <a:pt x="370265" y="1654021"/>
                  <a:pt x="0" y="1283757"/>
                  <a:pt x="0" y="827011"/>
                </a:cubicBezTo>
                <a:cubicBezTo>
                  <a:pt x="0" y="370265"/>
                  <a:pt x="370265" y="0"/>
                  <a:pt x="827011" y="0"/>
                </a:cubicBezTo>
                <a:close/>
              </a:path>
            </a:pathLst>
          </a:cu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pic>
        <p:nvPicPr>
          <p:cNvPr id="277" name="Google Shape;277;p41"/>
          <p:cNvPicPr preferRelativeResize="0"/>
          <p:nvPr/>
        </p:nvPicPr>
        <p:blipFill>
          <a:blip r:embed="rId3">
            <a:alphaModFix/>
          </a:blip>
          <a:stretch>
            <a:fillRect/>
          </a:stretch>
        </p:blipFill>
        <p:spPr>
          <a:xfrm>
            <a:off x="3188225" y="1360562"/>
            <a:ext cx="2380874" cy="2380874"/>
          </a:xfrm>
          <a:prstGeom prst="rect">
            <a:avLst/>
          </a:prstGeom>
          <a:noFill/>
          <a:ln>
            <a:noFill/>
          </a:ln>
        </p:spPr>
      </p:pic>
      <p:pic>
        <p:nvPicPr>
          <p:cNvPr id="278" name="Google Shape;278;p41"/>
          <p:cNvPicPr preferRelativeResize="0"/>
          <p:nvPr/>
        </p:nvPicPr>
        <p:blipFill>
          <a:blip r:embed="rId4">
            <a:alphaModFix/>
          </a:blip>
          <a:stretch>
            <a:fillRect/>
          </a:stretch>
        </p:blipFill>
        <p:spPr>
          <a:xfrm>
            <a:off x="300927" y="4450512"/>
            <a:ext cx="359746" cy="40799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solidFill>
                  <a:schemeClr val="lt1"/>
                </a:solidFill>
                <a:latin typeface="Poppins"/>
                <a:ea typeface="Poppins"/>
                <a:cs typeface="Poppins"/>
                <a:sym typeface="Poppins"/>
              </a:rPr>
              <a:t>SECTION EIGHT: </a:t>
            </a:r>
            <a:r>
              <a:rPr lang="en">
                <a:solidFill>
                  <a:schemeClr val="lt1"/>
                </a:solidFill>
                <a:latin typeface="Poppins"/>
                <a:ea typeface="Poppins"/>
                <a:cs typeface="Poppins"/>
                <a:sym typeface="Poppins"/>
              </a:rPr>
              <a:t>Business Model</a:t>
            </a:r>
            <a:endParaRPr>
              <a:solidFill>
                <a:schemeClr val="lt1"/>
              </a:solidFill>
              <a:latin typeface="Poppins"/>
              <a:ea typeface="Poppins"/>
              <a:cs typeface="Poppins"/>
              <a:sym typeface="Poppins"/>
            </a:endParaRPr>
          </a:p>
        </p:txBody>
      </p:sp>
      <p:sp>
        <p:nvSpPr>
          <p:cNvPr id="284" name="Google Shape;284;p42"/>
          <p:cNvSpPr txBox="1"/>
          <p:nvPr>
            <p:ph idx="1" type="body"/>
          </p:nvPr>
        </p:nvSpPr>
        <p:spPr>
          <a:xfrm>
            <a:off x="1069016" y="1257300"/>
            <a:ext cx="3165000" cy="3886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800">
                <a:solidFill>
                  <a:schemeClr val="lt1"/>
                </a:solidFill>
                <a:latin typeface="Poppins"/>
                <a:ea typeface="Poppins"/>
                <a:cs typeface="Poppins"/>
                <a:sym typeface="Poppins"/>
              </a:rPr>
              <a:t>The business model section should articulate a clear monetization plan and go-to-market strategy.</a:t>
            </a:r>
            <a:endParaRPr sz="800">
              <a:solidFill>
                <a:schemeClr val="lt1"/>
              </a:solidFill>
              <a:latin typeface="Poppins"/>
              <a:ea typeface="Poppins"/>
              <a:cs typeface="Poppins"/>
              <a:sym typeface="Poppins"/>
            </a:endParaRPr>
          </a:p>
          <a:p>
            <a:pPr indent="0" lvl="0" marL="0" rtl="0" algn="l">
              <a:lnSpc>
                <a:spcPct val="150000"/>
              </a:lnSpc>
              <a:spcBef>
                <a:spcPts val="1500"/>
              </a:spcBef>
              <a:spcAft>
                <a:spcPts val="0"/>
              </a:spcAft>
              <a:buClr>
                <a:schemeClr val="dk1"/>
              </a:buClr>
              <a:buSzPts val="1100"/>
              <a:buFont typeface="Arial"/>
              <a:buNone/>
            </a:pPr>
            <a:r>
              <a:rPr lang="en" sz="800">
                <a:solidFill>
                  <a:schemeClr val="lt1"/>
                </a:solidFill>
                <a:latin typeface="Poppins"/>
                <a:ea typeface="Poppins"/>
                <a:cs typeface="Poppins"/>
                <a:sym typeface="Poppins"/>
              </a:rPr>
              <a:t>Avoid anchoring your entire deck on little more than a cool idea—our latest research shows that this section receives the longest look from investors. Come up with an actual plan for how you can monetize your idea and how it will evolve over time.</a:t>
            </a:r>
            <a:endParaRPr sz="800">
              <a:solidFill>
                <a:schemeClr val="lt1"/>
              </a:solidFill>
              <a:latin typeface="Poppins"/>
              <a:ea typeface="Poppins"/>
              <a:cs typeface="Poppins"/>
              <a:sym typeface="Poppins"/>
            </a:endParaRPr>
          </a:p>
          <a:p>
            <a:pPr indent="0" lvl="0" marL="0" rtl="0" algn="l">
              <a:lnSpc>
                <a:spcPct val="150000"/>
              </a:lnSpc>
              <a:spcBef>
                <a:spcPts val="1500"/>
              </a:spcBef>
              <a:spcAft>
                <a:spcPts val="0"/>
              </a:spcAft>
              <a:buClr>
                <a:schemeClr val="dk1"/>
              </a:buClr>
              <a:buSzPts val="1100"/>
              <a:buFont typeface="Arial"/>
              <a:buNone/>
            </a:pPr>
            <a:r>
              <a:rPr lang="en" sz="800">
                <a:solidFill>
                  <a:schemeClr val="lt1"/>
                </a:solidFill>
                <a:latin typeface="Poppins"/>
                <a:ea typeface="Poppins"/>
                <a:cs typeface="Poppins"/>
                <a:sym typeface="Poppins"/>
              </a:rPr>
              <a:t>Consider your business model long before building your pre-seed deck. Then, map out your monetization plans and product-market fit as you build your product. Give investors a clear sense of how your company will make money and explain your business model in easy-to-understand terms.</a:t>
            </a:r>
            <a:endParaRPr sz="800">
              <a:solidFill>
                <a:schemeClr val="lt1"/>
              </a:solidFill>
              <a:latin typeface="Poppins"/>
              <a:ea typeface="Poppins"/>
              <a:cs typeface="Poppins"/>
              <a:sym typeface="Poppins"/>
            </a:endParaRPr>
          </a:p>
          <a:p>
            <a:pPr indent="-279400" lvl="0" marL="457200" rtl="0" algn="l">
              <a:spcBef>
                <a:spcPts val="150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Target section length: 2-3 pages</a:t>
            </a:r>
            <a:endParaRPr sz="800">
              <a:solidFill>
                <a:schemeClr val="lt1"/>
              </a:solidFill>
              <a:latin typeface="Poppins"/>
              <a:ea typeface="Poppins"/>
              <a:cs typeface="Poppins"/>
              <a:sym typeface="Poppins"/>
            </a:endParaRPr>
          </a:p>
          <a:p>
            <a:pPr indent="-279400" lvl="0" marL="4572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Industry averages:</a:t>
            </a:r>
            <a:endParaRPr sz="800">
              <a:solidFill>
                <a:schemeClr val="lt1"/>
              </a:solidFill>
              <a:latin typeface="Poppins"/>
              <a:ea typeface="Poppins"/>
              <a:cs typeface="Poppins"/>
              <a:sym typeface="Poppins"/>
            </a:endParaRPr>
          </a:p>
          <a:p>
            <a:pPr indent="-279400" lvl="1" marL="9144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Average length: 2.8 pages</a:t>
            </a:r>
            <a:endParaRPr sz="800">
              <a:solidFill>
                <a:schemeClr val="lt1"/>
              </a:solidFill>
              <a:latin typeface="Poppins"/>
              <a:ea typeface="Poppins"/>
              <a:cs typeface="Poppins"/>
              <a:sym typeface="Poppins"/>
            </a:endParaRPr>
          </a:p>
          <a:p>
            <a:pPr indent="-279400" lvl="1" marL="9144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Time VCs spend here: 83 seconds</a:t>
            </a:r>
            <a:endParaRPr sz="800">
              <a:solidFill>
                <a:schemeClr val="lt1"/>
              </a:solidFill>
              <a:latin typeface="Poppins"/>
              <a:ea typeface="Poppins"/>
              <a:cs typeface="Poppins"/>
              <a:sym typeface="Poppins"/>
            </a:endParaRPr>
          </a:p>
          <a:p>
            <a:pPr indent="0" lvl="0" marL="0" rtl="0" algn="l">
              <a:spcBef>
                <a:spcPts val="1500"/>
              </a:spcBef>
              <a:spcAft>
                <a:spcPts val="1200"/>
              </a:spcAft>
              <a:buNone/>
            </a:pPr>
            <a:r>
              <a:t/>
            </a:r>
            <a:endParaRPr sz="800">
              <a:solidFill>
                <a:schemeClr val="lt1"/>
              </a:solidFill>
              <a:latin typeface="Poppins"/>
              <a:ea typeface="Poppins"/>
              <a:cs typeface="Poppins"/>
              <a:sym typeface="Poppins"/>
            </a:endParaRPr>
          </a:p>
        </p:txBody>
      </p:sp>
      <p:sp>
        <p:nvSpPr>
          <p:cNvPr id="285" name="Google Shape;285;p42"/>
          <p:cNvSpPr/>
          <p:nvPr/>
        </p:nvSpPr>
        <p:spPr>
          <a:xfrm>
            <a:off x="4668538" y="1785300"/>
            <a:ext cx="3410700" cy="22500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2"/>
          <p:cNvSpPr txBox="1"/>
          <p:nvPr/>
        </p:nvSpPr>
        <p:spPr>
          <a:xfrm>
            <a:off x="4873888" y="2018175"/>
            <a:ext cx="3000000" cy="190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lt1"/>
                </a:solidFill>
                <a:latin typeface="Poppins"/>
                <a:ea typeface="Poppins"/>
                <a:cs typeface="Poppins"/>
                <a:sym typeface="Poppins"/>
              </a:rPr>
              <a:t>TOP TIP:</a:t>
            </a:r>
            <a:endParaRPr b="1" sz="2800">
              <a:solidFill>
                <a:schemeClr val="lt1"/>
              </a:solidFill>
              <a:latin typeface="Poppins"/>
              <a:ea typeface="Poppins"/>
              <a:cs typeface="Poppins"/>
              <a:sym typeface="Poppins"/>
            </a:endParaRPr>
          </a:p>
          <a:p>
            <a:pPr indent="0" lvl="0" marL="0" rtl="0" algn="ctr">
              <a:spcBef>
                <a:spcPts val="0"/>
              </a:spcBef>
              <a:spcAft>
                <a:spcPts val="0"/>
              </a:spcAft>
              <a:buNone/>
            </a:pPr>
            <a:r>
              <a:t/>
            </a:r>
            <a:endParaRPr sz="1200">
              <a:solidFill>
                <a:schemeClr val="lt1"/>
              </a:solidFill>
              <a:latin typeface="Poppins"/>
              <a:ea typeface="Poppins"/>
              <a:cs typeface="Poppins"/>
              <a:sym typeface="Poppins"/>
            </a:endParaRPr>
          </a:p>
          <a:p>
            <a:pPr indent="0" lvl="0" marL="0" rtl="0" algn="ctr">
              <a:spcBef>
                <a:spcPts val="0"/>
              </a:spcBef>
              <a:spcAft>
                <a:spcPts val="0"/>
              </a:spcAft>
              <a:buNone/>
            </a:pPr>
            <a:r>
              <a:rPr lang="en" sz="1200">
                <a:solidFill>
                  <a:schemeClr val="lt1"/>
                </a:solidFill>
                <a:latin typeface="Poppins"/>
                <a:ea typeface="Poppins"/>
                <a:cs typeface="Poppins"/>
                <a:sym typeface="Poppins"/>
              </a:rPr>
              <a:t>Investors really want to learn about how you plan to win your first revenues. Try to focus on 0 - 1, the big stuff is exciting but showing you have this early stage mapped out is very appealing.</a:t>
            </a:r>
            <a:endParaRPr sz="1200">
              <a:solidFill>
                <a:schemeClr val="lt1"/>
              </a:solidFill>
              <a:latin typeface="Poppins"/>
              <a:ea typeface="Poppins"/>
              <a:cs typeface="Poppins"/>
              <a:sym typeface="Poppins"/>
            </a:endParaRPr>
          </a:p>
        </p:txBody>
      </p:sp>
      <p:sp>
        <p:nvSpPr>
          <p:cNvPr id="287" name="Google Shape;287;p42"/>
          <p:cNvSpPr/>
          <p:nvPr/>
        </p:nvSpPr>
        <p:spPr>
          <a:xfrm>
            <a:off x="13275"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8" name="Google Shape;288;p42"/>
          <p:cNvPicPr preferRelativeResize="0"/>
          <p:nvPr/>
        </p:nvPicPr>
        <p:blipFill rotWithShape="1">
          <a:blip r:embed="rId3">
            <a:alphaModFix/>
          </a:blip>
          <a:srcRect b="29387" l="0" r="0" t="18607"/>
          <a:stretch/>
        </p:blipFill>
        <p:spPr>
          <a:xfrm>
            <a:off x="8493599" y="4766125"/>
            <a:ext cx="386398" cy="2009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pic>
        <p:nvPicPr>
          <p:cNvPr id="293" name="Google Shape;293;p43"/>
          <p:cNvPicPr preferRelativeResize="0"/>
          <p:nvPr/>
        </p:nvPicPr>
        <p:blipFill rotWithShape="1">
          <a:blip r:embed="rId3">
            <a:alphaModFix/>
          </a:blip>
          <a:srcRect b="0" l="0" r="0" t="0"/>
          <a:stretch/>
        </p:blipFill>
        <p:spPr>
          <a:xfrm>
            <a:off x="2137404" y="1698209"/>
            <a:ext cx="4843567" cy="2798507"/>
          </a:xfrm>
          <a:prstGeom prst="rect">
            <a:avLst/>
          </a:prstGeom>
          <a:noFill/>
          <a:ln>
            <a:noFill/>
          </a:ln>
          <a:effectLst>
            <a:reflection blurRad="0" dir="5400000" dist="12700" endA="0" endPos="6000" fadeDir="5400012" kx="0" rotWithShape="0" algn="bl" stA="76000" stPos="0" sy="-100000" ky="0"/>
          </a:effectLst>
        </p:spPr>
      </p:pic>
      <p:pic>
        <p:nvPicPr>
          <p:cNvPr id="294" name="Google Shape;294;p43"/>
          <p:cNvPicPr preferRelativeResize="0"/>
          <p:nvPr/>
        </p:nvPicPr>
        <p:blipFill rotWithShape="1">
          <a:blip r:embed="rId4">
            <a:alphaModFix/>
          </a:blip>
          <a:srcRect b="2308" l="0" r="0" t="2317"/>
          <a:stretch/>
        </p:blipFill>
        <p:spPr>
          <a:xfrm>
            <a:off x="2707527" y="1829100"/>
            <a:ext cx="3686175" cy="2343150"/>
          </a:xfrm>
          <a:custGeom>
            <a:rect b="b" l="l" r="r" t="t"/>
            <a:pathLst>
              <a:path extrusionOk="0" h="3124200" w="4914900">
                <a:moveTo>
                  <a:pt x="0" y="0"/>
                </a:moveTo>
                <a:lnTo>
                  <a:pt x="4914900" y="0"/>
                </a:lnTo>
                <a:lnTo>
                  <a:pt x="4914900" y="3124200"/>
                </a:lnTo>
                <a:lnTo>
                  <a:pt x="0" y="3124200"/>
                </a:lnTo>
                <a:close/>
              </a:path>
            </a:pathLst>
          </a:custGeom>
          <a:noFill/>
          <a:ln>
            <a:noFill/>
          </a:ln>
        </p:spPr>
      </p:pic>
      <p:sp>
        <p:nvSpPr>
          <p:cNvPr id="295" name="Google Shape;295;p43"/>
          <p:cNvSpPr txBox="1"/>
          <p:nvPr/>
        </p:nvSpPr>
        <p:spPr>
          <a:xfrm>
            <a:off x="775612" y="3197677"/>
            <a:ext cx="1508100" cy="831300"/>
          </a:xfrm>
          <a:prstGeom prst="rect">
            <a:avLst/>
          </a:prstGeom>
          <a:noFill/>
          <a:ln>
            <a:noFill/>
          </a:ln>
        </p:spPr>
        <p:txBody>
          <a:bodyPr anchorCtr="0" anchor="t" bIns="34275" lIns="0" spcFirstLastPara="1" rIns="0" wrap="square" tIns="34275">
            <a:spAutoFit/>
          </a:bodyPr>
          <a:lstStyle/>
          <a:p>
            <a:pPr indent="0" lvl="0" marL="0" marR="0" rtl="0" algn="r">
              <a:lnSpc>
                <a:spcPct val="150000"/>
              </a:lnSpc>
              <a:spcBef>
                <a:spcPts val="0"/>
              </a:spcBef>
              <a:spcAft>
                <a:spcPts val="0"/>
              </a:spcAft>
              <a:buNone/>
            </a:pPr>
            <a:r>
              <a:rPr lang="en" sz="900">
                <a:solidFill>
                  <a:srgbClr val="7F7F7F"/>
                </a:solidFill>
                <a:latin typeface="Lato"/>
                <a:ea typeface="Lato"/>
                <a:cs typeface="Lato"/>
                <a:sym typeface="Lato"/>
              </a:rPr>
              <a:t>We aim to sell 100,000 tickets to our training experience events in the first twelve months.</a:t>
            </a:r>
            <a:endParaRPr sz="1100"/>
          </a:p>
        </p:txBody>
      </p:sp>
      <p:sp>
        <p:nvSpPr>
          <p:cNvPr id="296" name="Google Shape;296;p43"/>
          <p:cNvSpPr txBox="1"/>
          <p:nvPr/>
        </p:nvSpPr>
        <p:spPr>
          <a:xfrm>
            <a:off x="888713" y="2943750"/>
            <a:ext cx="1272900" cy="2538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200">
                <a:solidFill>
                  <a:schemeClr val="dk1"/>
                </a:solidFill>
                <a:latin typeface="Quicksand"/>
                <a:ea typeface="Quicksand"/>
                <a:cs typeface="Quicksand"/>
                <a:sym typeface="Quicksand"/>
              </a:rPr>
              <a:t>Ticket Sales</a:t>
            </a:r>
            <a:endParaRPr b="1" sz="1200">
              <a:solidFill>
                <a:schemeClr val="dk1"/>
              </a:solidFill>
              <a:latin typeface="Quicksand"/>
              <a:ea typeface="Quicksand"/>
              <a:cs typeface="Quicksand"/>
              <a:sym typeface="Quicksand"/>
            </a:endParaRPr>
          </a:p>
        </p:txBody>
      </p:sp>
      <p:sp>
        <p:nvSpPr>
          <p:cNvPr id="297" name="Google Shape;297;p43"/>
          <p:cNvSpPr txBox="1"/>
          <p:nvPr/>
        </p:nvSpPr>
        <p:spPr>
          <a:xfrm>
            <a:off x="6777516" y="2344527"/>
            <a:ext cx="1508100" cy="623400"/>
          </a:xfrm>
          <a:prstGeom prst="rect">
            <a:avLst/>
          </a:prstGeom>
          <a:noFill/>
          <a:ln>
            <a:noFill/>
          </a:ln>
        </p:spPr>
        <p:txBody>
          <a:bodyPr anchorCtr="0" anchor="t" bIns="34275" lIns="0" spcFirstLastPara="1" rIns="0" wrap="square" tIns="34275">
            <a:spAutoFit/>
          </a:bodyPr>
          <a:lstStyle/>
          <a:p>
            <a:pPr indent="0" lvl="0" marL="0" marR="0" rtl="0" algn="l">
              <a:lnSpc>
                <a:spcPct val="150000"/>
              </a:lnSpc>
              <a:spcBef>
                <a:spcPts val="0"/>
              </a:spcBef>
              <a:spcAft>
                <a:spcPts val="0"/>
              </a:spcAft>
              <a:buNone/>
            </a:pPr>
            <a:r>
              <a:rPr lang="en" sz="900">
                <a:solidFill>
                  <a:srgbClr val="7F7F7F"/>
                </a:solidFill>
                <a:latin typeface="Lato"/>
                <a:ea typeface="Lato"/>
                <a:cs typeface="Lato"/>
                <a:sym typeface="Lato"/>
              </a:rPr>
              <a:t>We will target event goers with our </a:t>
            </a:r>
            <a:r>
              <a:rPr lang="en" sz="900">
                <a:solidFill>
                  <a:srgbClr val="7F7F7F"/>
                </a:solidFill>
                <a:latin typeface="Lato"/>
                <a:ea typeface="Lato"/>
                <a:cs typeface="Lato"/>
                <a:sym typeface="Lato"/>
              </a:rPr>
              <a:t>zombie</a:t>
            </a:r>
            <a:r>
              <a:rPr lang="en" sz="900">
                <a:solidFill>
                  <a:srgbClr val="7F7F7F"/>
                </a:solidFill>
                <a:latin typeface="Lato"/>
                <a:ea typeface="Lato"/>
                <a:cs typeface="Lato"/>
                <a:sym typeface="Lato"/>
              </a:rPr>
              <a:t> relevant ecommerce store</a:t>
            </a:r>
            <a:endParaRPr sz="1100"/>
          </a:p>
        </p:txBody>
      </p:sp>
      <p:sp>
        <p:nvSpPr>
          <p:cNvPr id="298" name="Google Shape;298;p43"/>
          <p:cNvSpPr txBox="1"/>
          <p:nvPr/>
        </p:nvSpPr>
        <p:spPr>
          <a:xfrm>
            <a:off x="6757516" y="2090600"/>
            <a:ext cx="15282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200">
                <a:solidFill>
                  <a:schemeClr val="dk1"/>
                </a:solidFill>
                <a:latin typeface="Quicksand"/>
                <a:ea typeface="Quicksand"/>
                <a:cs typeface="Quicksand"/>
                <a:sym typeface="Quicksand"/>
              </a:rPr>
              <a:t>Ecommerce</a:t>
            </a:r>
            <a:endParaRPr b="1" sz="1200">
              <a:solidFill>
                <a:schemeClr val="dk1"/>
              </a:solidFill>
              <a:latin typeface="Quicksand"/>
              <a:ea typeface="Quicksand"/>
              <a:cs typeface="Quicksand"/>
              <a:sym typeface="Quicksand"/>
            </a:endParaRPr>
          </a:p>
        </p:txBody>
      </p:sp>
      <p:sp>
        <p:nvSpPr>
          <p:cNvPr id="299" name="Google Shape;299;p43"/>
          <p:cNvSpPr/>
          <p:nvPr/>
        </p:nvSpPr>
        <p:spPr>
          <a:xfrm flipH="1">
            <a:off x="6731087" y="1772616"/>
            <a:ext cx="151200" cy="151200"/>
          </a:xfrm>
          <a:prstGeom prst="ellipse">
            <a:avLst/>
          </a:pr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300" name="Google Shape;300;p43"/>
          <p:cNvSpPr txBox="1"/>
          <p:nvPr/>
        </p:nvSpPr>
        <p:spPr>
          <a:xfrm>
            <a:off x="6939746" y="1698196"/>
            <a:ext cx="5256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500">
                <a:solidFill>
                  <a:srgbClr val="3F3F3F"/>
                </a:solidFill>
                <a:latin typeface="Quicksand"/>
                <a:ea typeface="Quicksand"/>
                <a:cs typeface="Quicksand"/>
                <a:sym typeface="Quicksand"/>
              </a:rPr>
              <a:t>25</a:t>
            </a:r>
            <a:r>
              <a:rPr b="1" lang="en" sz="1500">
                <a:solidFill>
                  <a:srgbClr val="3F3F3F"/>
                </a:solidFill>
                <a:latin typeface="Quicksand"/>
                <a:ea typeface="Quicksand"/>
                <a:cs typeface="Quicksand"/>
                <a:sym typeface="Quicksand"/>
              </a:rPr>
              <a:t>%</a:t>
            </a:r>
            <a:endParaRPr sz="1100"/>
          </a:p>
        </p:txBody>
      </p:sp>
      <p:sp>
        <p:nvSpPr>
          <p:cNvPr id="301" name="Google Shape;301;p43"/>
          <p:cNvSpPr/>
          <p:nvPr/>
        </p:nvSpPr>
        <p:spPr>
          <a:xfrm>
            <a:off x="2161717" y="2625766"/>
            <a:ext cx="151200" cy="151200"/>
          </a:xfrm>
          <a:prstGeom prst="ellipse">
            <a:avLst/>
          </a:pr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302" name="Google Shape;302;p43"/>
          <p:cNvSpPr txBox="1"/>
          <p:nvPr/>
        </p:nvSpPr>
        <p:spPr>
          <a:xfrm flipH="1">
            <a:off x="1577674" y="2551346"/>
            <a:ext cx="525600" cy="300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500">
                <a:solidFill>
                  <a:srgbClr val="3F3F3F"/>
                </a:solidFill>
                <a:latin typeface="Quicksand"/>
                <a:ea typeface="Quicksand"/>
                <a:cs typeface="Quicksand"/>
                <a:sym typeface="Quicksand"/>
              </a:rPr>
              <a:t>50%</a:t>
            </a:r>
            <a:endParaRPr sz="1100"/>
          </a:p>
        </p:txBody>
      </p:sp>
      <p:sp>
        <p:nvSpPr>
          <p:cNvPr id="303" name="Google Shape;303;p43"/>
          <p:cNvSpPr txBox="1"/>
          <p:nvPr/>
        </p:nvSpPr>
        <p:spPr>
          <a:xfrm flipH="1">
            <a:off x="1753188" y="320100"/>
            <a:ext cx="56376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3F3F3F"/>
                </a:solidFill>
                <a:latin typeface="Quicksand"/>
                <a:ea typeface="Quicksand"/>
                <a:cs typeface="Quicksand"/>
                <a:sym typeface="Quicksand"/>
              </a:rPr>
              <a:t>We generate revenue</a:t>
            </a:r>
            <a:endParaRPr sz="1100"/>
          </a:p>
        </p:txBody>
      </p:sp>
      <p:sp>
        <p:nvSpPr>
          <p:cNvPr id="304" name="Google Shape;304;p43"/>
          <p:cNvSpPr txBox="1"/>
          <p:nvPr/>
        </p:nvSpPr>
        <p:spPr>
          <a:xfrm>
            <a:off x="6787766" y="3783031"/>
            <a:ext cx="1508100" cy="415500"/>
          </a:xfrm>
          <a:prstGeom prst="rect">
            <a:avLst/>
          </a:prstGeom>
          <a:noFill/>
          <a:ln>
            <a:noFill/>
          </a:ln>
        </p:spPr>
        <p:txBody>
          <a:bodyPr anchorCtr="0" anchor="t" bIns="34275" lIns="0" spcFirstLastPara="1" rIns="0" wrap="square" tIns="34275">
            <a:spAutoFit/>
          </a:bodyPr>
          <a:lstStyle/>
          <a:p>
            <a:pPr indent="0" lvl="0" marL="0" marR="0" rtl="0" algn="l">
              <a:lnSpc>
                <a:spcPct val="150000"/>
              </a:lnSpc>
              <a:spcBef>
                <a:spcPts val="0"/>
              </a:spcBef>
              <a:spcAft>
                <a:spcPts val="0"/>
              </a:spcAft>
              <a:buNone/>
            </a:pPr>
            <a:r>
              <a:rPr lang="en" sz="900">
                <a:solidFill>
                  <a:srgbClr val="7F7F7F"/>
                </a:solidFill>
                <a:latin typeface="Lato"/>
                <a:ea typeface="Lato"/>
                <a:cs typeface="Lato"/>
                <a:sym typeface="Lato"/>
              </a:rPr>
              <a:t>We will offer fitness videos and trackers through our app.</a:t>
            </a:r>
            <a:endParaRPr sz="1100"/>
          </a:p>
        </p:txBody>
      </p:sp>
      <p:sp>
        <p:nvSpPr>
          <p:cNvPr id="305" name="Google Shape;305;p43"/>
          <p:cNvSpPr txBox="1"/>
          <p:nvPr/>
        </p:nvSpPr>
        <p:spPr>
          <a:xfrm>
            <a:off x="6695291" y="3529104"/>
            <a:ext cx="16731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200">
                <a:solidFill>
                  <a:schemeClr val="dk1"/>
                </a:solidFill>
                <a:latin typeface="Quicksand"/>
                <a:ea typeface="Quicksand"/>
                <a:cs typeface="Quicksand"/>
                <a:sym typeface="Quicksand"/>
              </a:rPr>
              <a:t>App Subscriptions</a:t>
            </a:r>
            <a:endParaRPr b="1" sz="1200">
              <a:solidFill>
                <a:schemeClr val="dk1"/>
              </a:solidFill>
              <a:latin typeface="Quicksand"/>
              <a:ea typeface="Quicksand"/>
              <a:cs typeface="Quicksand"/>
              <a:sym typeface="Quicksand"/>
            </a:endParaRPr>
          </a:p>
        </p:txBody>
      </p:sp>
      <p:sp>
        <p:nvSpPr>
          <p:cNvPr id="306" name="Google Shape;306;p43"/>
          <p:cNvSpPr/>
          <p:nvPr/>
        </p:nvSpPr>
        <p:spPr>
          <a:xfrm flipH="1">
            <a:off x="6741337" y="3211120"/>
            <a:ext cx="151200" cy="151200"/>
          </a:xfrm>
          <a:prstGeom prst="ellipse">
            <a:avLst/>
          </a:pr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307" name="Google Shape;307;p43"/>
          <p:cNvSpPr txBox="1"/>
          <p:nvPr/>
        </p:nvSpPr>
        <p:spPr>
          <a:xfrm>
            <a:off x="6949996" y="3136701"/>
            <a:ext cx="5256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500">
                <a:solidFill>
                  <a:srgbClr val="3F3F3F"/>
                </a:solidFill>
                <a:latin typeface="Quicksand"/>
                <a:ea typeface="Quicksand"/>
                <a:cs typeface="Quicksand"/>
                <a:sym typeface="Quicksand"/>
              </a:rPr>
              <a:t>25</a:t>
            </a:r>
            <a:r>
              <a:rPr b="1" lang="en" sz="1500">
                <a:solidFill>
                  <a:srgbClr val="3F3F3F"/>
                </a:solidFill>
                <a:latin typeface="Quicksand"/>
                <a:ea typeface="Quicksand"/>
                <a:cs typeface="Quicksand"/>
                <a:sym typeface="Quicksand"/>
              </a:rPr>
              <a:t>%</a:t>
            </a:r>
            <a:endParaRPr sz="1100"/>
          </a:p>
        </p:txBody>
      </p:sp>
      <p:sp>
        <p:nvSpPr>
          <p:cNvPr id="308" name="Google Shape;308;p43"/>
          <p:cNvSpPr txBox="1"/>
          <p:nvPr/>
        </p:nvSpPr>
        <p:spPr>
          <a:xfrm>
            <a:off x="1678650" y="904175"/>
            <a:ext cx="5786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3F3F3F"/>
                </a:solidFill>
                <a:latin typeface="Quicksand"/>
                <a:ea typeface="Quicksand"/>
                <a:cs typeface="Quicksand"/>
                <a:sym typeface="Quicksand"/>
              </a:rPr>
              <a:t>We have cultivated a global army of zombie </a:t>
            </a:r>
            <a:r>
              <a:rPr b="1" lang="en" sz="1100">
                <a:solidFill>
                  <a:srgbClr val="3F3F3F"/>
                </a:solidFill>
                <a:latin typeface="Quicksand"/>
                <a:ea typeface="Quicksand"/>
                <a:cs typeface="Quicksand"/>
                <a:sym typeface="Quicksand"/>
              </a:rPr>
              <a:t>enthusiasts</a:t>
            </a:r>
            <a:r>
              <a:rPr b="1" lang="en" sz="1100">
                <a:solidFill>
                  <a:srgbClr val="3F3F3F"/>
                </a:solidFill>
                <a:latin typeface="Quicksand"/>
                <a:ea typeface="Quicksand"/>
                <a:cs typeface="Quicksand"/>
                <a:sym typeface="Quicksand"/>
              </a:rPr>
              <a:t> using viral </a:t>
            </a:r>
            <a:r>
              <a:rPr b="1" lang="en" sz="1100">
                <a:solidFill>
                  <a:srgbClr val="3F3F3F"/>
                </a:solidFill>
                <a:latin typeface="Quicksand"/>
                <a:ea typeface="Quicksand"/>
                <a:cs typeface="Quicksand"/>
                <a:sym typeface="Quicksand"/>
              </a:rPr>
              <a:t>culture</a:t>
            </a:r>
            <a:r>
              <a:rPr b="1" lang="en" sz="1100">
                <a:solidFill>
                  <a:srgbClr val="3F3F3F"/>
                </a:solidFill>
                <a:latin typeface="Quicksand"/>
                <a:ea typeface="Quicksand"/>
                <a:cs typeface="Quicksand"/>
                <a:sym typeface="Quicksand"/>
              </a:rPr>
              <a:t>. We can launch events in any city in the globe due to our fanbase.</a:t>
            </a:r>
            <a:endParaRPr b="1" sz="11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pic>
        <p:nvPicPr>
          <p:cNvPr id="84" name="Google Shape;84;p26"/>
          <p:cNvPicPr preferRelativeResize="0"/>
          <p:nvPr/>
        </p:nvPicPr>
        <p:blipFill>
          <a:blip r:embed="rId3">
            <a:alphaModFix/>
          </a:blip>
          <a:stretch>
            <a:fillRect/>
          </a:stretch>
        </p:blipFill>
        <p:spPr>
          <a:xfrm>
            <a:off x="2944550" y="683463"/>
            <a:ext cx="3254901" cy="3192523"/>
          </a:xfrm>
          <a:prstGeom prst="rect">
            <a:avLst/>
          </a:prstGeom>
          <a:noFill/>
          <a:ln>
            <a:noFill/>
          </a:ln>
        </p:spPr>
      </p:pic>
      <p:sp>
        <p:nvSpPr>
          <p:cNvPr id="85" name="Google Shape;85;p26"/>
          <p:cNvSpPr txBox="1"/>
          <p:nvPr/>
        </p:nvSpPr>
        <p:spPr>
          <a:xfrm>
            <a:off x="1777200" y="4167875"/>
            <a:ext cx="5589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Quicksand"/>
                <a:ea typeface="Quicksand"/>
                <a:cs typeface="Quicksand"/>
                <a:sym typeface="Quicksand"/>
              </a:rPr>
              <a:t>PRE SEED PITCH DECK, UK COMPANY, FOUNDED 2022</a:t>
            </a:r>
            <a:endParaRPr b="1">
              <a:latin typeface="Quicksand"/>
              <a:ea typeface="Quicksand"/>
              <a:cs typeface="Quicksand"/>
              <a:sym typeface="Quicksan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solidFill>
                  <a:schemeClr val="lt1"/>
                </a:solidFill>
                <a:latin typeface="Poppins"/>
                <a:ea typeface="Poppins"/>
                <a:cs typeface="Poppins"/>
                <a:sym typeface="Poppins"/>
              </a:rPr>
              <a:t>SECTION NINE: </a:t>
            </a:r>
            <a:r>
              <a:rPr lang="en">
                <a:solidFill>
                  <a:schemeClr val="lt1"/>
                </a:solidFill>
                <a:latin typeface="Poppins"/>
                <a:ea typeface="Poppins"/>
                <a:cs typeface="Poppins"/>
                <a:sym typeface="Poppins"/>
              </a:rPr>
              <a:t>Traction</a:t>
            </a:r>
            <a:endParaRPr>
              <a:solidFill>
                <a:schemeClr val="lt1"/>
              </a:solidFill>
              <a:latin typeface="Poppins"/>
              <a:ea typeface="Poppins"/>
              <a:cs typeface="Poppins"/>
              <a:sym typeface="Poppins"/>
            </a:endParaRPr>
          </a:p>
        </p:txBody>
      </p:sp>
      <p:sp>
        <p:nvSpPr>
          <p:cNvPr id="314" name="Google Shape;314;p44"/>
          <p:cNvSpPr txBox="1"/>
          <p:nvPr>
            <p:ph idx="1" type="body"/>
          </p:nvPr>
        </p:nvSpPr>
        <p:spPr>
          <a:xfrm>
            <a:off x="1083222" y="1257300"/>
            <a:ext cx="3165000" cy="38862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100"/>
              <a:buFont typeface="Arial"/>
              <a:buNone/>
            </a:pPr>
            <a:r>
              <a:rPr lang="en" sz="800">
                <a:solidFill>
                  <a:schemeClr val="lt1"/>
                </a:solidFill>
                <a:latin typeface="Poppins"/>
                <a:ea typeface="Poppins"/>
                <a:cs typeface="Poppins"/>
                <a:sym typeface="Poppins"/>
              </a:rPr>
              <a:t>This section should detail notable traction based on the stage of your product. Traction can include current customers, quotes, and testimonials.</a:t>
            </a:r>
            <a:endParaRPr sz="800">
              <a:solidFill>
                <a:schemeClr val="lt1"/>
              </a:solidFill>
              <a:latin typeface="Poppins"/>
              <a:ea typeface="Poppins"/>
              <a:cs typeface="Poppins"/>
              <a:sym typeface="Poppins"/>
            </a:endParaRPr>
          </a:p>
          <a:p>
            <a:pPr indent="0" lvl="0" marL="0" rtl="0" algn="l">
              <a:lnSpc>
                <a:spcPct val="150000"/>
              </a:lnSpc>
              <a:spcBef>
                <a:spcPts val="1500"/>
              </a:spcBef>
              <a:spcAft>
                <a:spcPts val="0"/>
              </a:spcAft>
              <a:buClr>
                <a:schemeClr val="dk1"/>
              </a:buClr>
              <a:buSzPts val="1100"/>
              <a:buFont typeface="Arial"/>
              <a:buNone/>
            </a:pPr>
            <a:r>
              <a:rPr lang="en" sz="800">
                <a:solidFill>
                  <a:schemeClr val="lt1"/>
                </a:solidFill>
                <a:latin typeface="Poppins"/>
                <a:ea typeface="Poppins"/>
                <a:cs typeface="Poppins"/>
                <a:sym typeface="Poppins"/>
              </a:rPr>
              <a:t>Avoid skipping this section because you don’t think you have enough to show. Investors want to see any early indicators that you’re building the right product. They’ll take into account the stage you’re in but you need to show them your idea has legs.</a:t>
            </a:r>
            <a:endParaRPr sz="800">
              <a:solidFill>
                <a:schemeClr val="lt1"/>
              </a:solidFill>
              <a:latin typeface="Poppins"/>
              <a:ea typeface="Poppins"/>
              <a:cs typeface="Poppins"/>
              <a:sym typeface="Poppins"/>
            </a:endParaRPr>
          </a:p>
          <a:p>
            <a:pPr indent="0" lvl="0" marL="0" rtl="0" algn="l">
              <a:lnSpc>
                <a:spcPct val="150000"/>
              </a:lnSpc>
              <a:spcBef>
                <a:spcPts val="1500"/>
              </a:spcBef>
              <a:spcAft>
                <a:spcPts val="0"/>
              </a:spcAft>
              <a:buClr>
                <a:schemeClr val="dk1"/>
              </a:buClr>
              <a:buSzPts val="1100"/>
              <a:buFont typeface="Arial"/>
              <a:buNone/>
            </a:pPr>
            <a:r>
              <a:rPr lang="en" sz="800">
                <a:solidFill>
                  <a:schemeClr val="lt1"/>
                </a:solidFill>
                <a:latin typeface="Poppins"/>
                <a:ea typeface="Poppins"/>
                <a:cs typeface="Poppins"/>
                <a:sym typeface="Poppins"/>
              </a:rPr>
              <a:t>Consider different ways to show your market traction. At the pre-seed stage, this can include letters of intent, testimonials, customer pipeline, and beta feedback.</a:t>
            </a:r>
            <a:endParaRPr sz="800">
              <a:solidFill>
                <a:schemeClr val="lt1"/>
              </a:solidFill>
              <a:latin typeface="Poppins"/>
              <a:ea typeface="Poppins"/>
              <a:cs typeface="Poppins"/>
              <a:sym typeface="Poppins"/>
            </a:endParaRPr>
          </a:p>
          <a:p>
            <a:pPr indent="-279400" lvl="0" marL="457200" rtl="0" algn="l">
              <a:spcBef>
                <a:spcPts val="150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Targeted section length: 1-4 pages</a:t>
            </a:r>
            <a:endParaRPr sz="800">
              <a:solidFill>
                <a:schemeClr val="lt1"/>
              </a:solidFill>
              <a:latin typeface="Poppins"/>
              <a:ea typeface="Poppins"/>
              <a:cs typeface="Poppins"/>
              <a:sym typeface="Poppins"/>
            </a:endParaRPr>
          </a:p>
          <a:p>
            <a:pPr indent="-279400" lvl="0" marL="4572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Industry averages:</a:t>
            </a:r>
            <a:endParaRPr sz="800">
              <a:solidFill>
                <a:schemeClr val="lt1"/>
              </a:solidFill>
              <a:latin typeface="Poppins"/>
              <a:ea typeface="Poppins"/>
              <a:cs typeface="Poppins"/>
              <a:sym typeface="Poppins"/>
            </a:endParaRPr>
          </a:p>
          <a:p>
            <a:pPr indent="-279400" lvl="1" marL="9144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Average length: 2.3 pages</a:t>
            </a:r>
            <a:endParaRPr sz="800">
              <a:solidFill>
                <a:schemeClr val="lt1"/>
              </a:solidFill>
              <a:latin typeface="Poppins"/>
              <a:ea typeface="Poppins"/>
              <a:cs typeface="Poppins"/>
              <a:sym typeface="Poppins"/>
            </a:endParaRPr>
          </a:p>
          <a:p>
            <a:pPr indent="-279400" lvl="1" marL="9144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Time VCs spend here: 37 seconds</a:t>
            </a:r>
            <a:endParaRPr sz="800">
              <a:solidFill>
                <a:schemeClr val="lt1"/>
              </a:solidFill>
              <a:latin typeface="Poppins"/>
              <a:ea typeface="Poppins"/>
              <a:cs typeface="Poppins"/>
              <a:sym typeface="Poppins"/>
            </a:endParaRPr>
          </a:p>
          <a:p>
            <a:pPr indent="0" lvl="0" marL="0" rtl="0" algn="l">
              <a:spcBef>
                <a:spcPts val="1500"/>
              </a:spcBef>
              <a:spcAft>
                <a:spcPts val="1200"/>
              </a:spcAft>
              <a:buNone/>
            </a:pPr>
            <a:r>
              <a:t/>
            </a:r>
            <a:endParaRPr sz="800">
              <a:solidFill>
                <a:schemeClr val="lt1"/>
              </a:solidFill>
              <a:latin typeface="Poppins"/>
              <a:ea typeface="Poppins"/>
              <a:cs typeface="Poppins"/>
              <a:sym typeface="Poppins"/>
            </a:endParaRPr>
          </a:p>
        </p:txBody>
      </p:sp>
      <p:sp>
        <p:nvSpPr>
          <p:cNvPr id="315" name="Google Shape;315;p44"/>
          <p:cNvSpPr/>
          <p:nvPr/>
        </p:nvSpPr>
        <p:spPr>
          <a:xfrm>
            <a:off x="4668538" y="1785300"/>
            <a:ext cx="3410700" cy="22500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4"/>
          <p:cNvSpPr txBox="1"/>
          <p:nvPr/>
        </p:nvSpPr>
        <p:spPr>
          <a:xfrm>
            <a:off x="4873888" y="2018175"/>
            <a:ext cx="3000000" cy="190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lt1"/>
                </a:solidFill>
                <a:latin typeface="Poppins"/>
                <a:ea typeface="Poppins"/>
                <a:cs typeface="Poppins"/>
                <a:sym typeface="Poppins"/>
              </a:rPr>
              <a:t>TOP TIP:</a:t>
            </a:r>
            <a:endParaRPr b="1" sz="2800">
              <a:solidFill>
                <a:schemeClr val="lt1"/>
              </a:solidFill>
              <a:latin typeface="Poppins"/>
              <a:ea typeface="Poppins"/>
              <a:cs typeface="Poppins"/>
              <a:sym typeface="Poppins"/>
            </a:endParaRPr>
          </a:p>
          <a:p>
            <a:pPr indent="0" lvl="0" marL="0" rtl="0" algn="ctr">
              <a:spcBef>
                <a:spcPts val="0"/>
              </a:spcBef>
              <a:spcAft>
                <a:spcPts val="0"/>
              </a:spcAft>
              <a:buNone/>
            </a:pPr>
            <a:r>
              <a:t/>
            </a:r>
            <a:endParaRPr sz="1200">
              <a:solidFill>
                <a:schemeClr val="lt1"/>
              </a:solidFill>
              <a:latin typeface="Poppins"/>
              <a:ea typeface="Poppins"/>
              <a:cs typeface="Poppins"/>
              <a:sym typeface="Poppins"/>
            </a:endParaRPr>
          </a:p>
          <a:p>
            <a:pPr indent="0" lvl="0" marL="0" rtl="0" algn="ctr">
              <a:spcBef>
                <a:spcPts val="0"/>
              </a:spcBef>
              <a:spcAft>
                <a:spcPts val="0"/>
              </a:spcAft>
              <a:buNone/>
            </a:pPr>
            <a:r>
              <a:rPr lang="en" sz="1200">
                <a:solidFill>
                  <a:schemeClr val="lt1"/>
                </a:solidFill>
                <a:latin typeface="Poppins"/>
                <a:ea typeface="Poppins"/>
                <a:cs typeface="Poppins"/>
                <a:sym typeface="Poppins"/>
              </a:rPr>
              <a:t>Show how far you have come, how efficient you have been, how resourceful you are with capital. This section is designed to allow you to boast about the nerdy things that make you great.</a:t>
            </a:r>
            <a:endParaRPr sz="1200">
              <a:solidFill>
                <a:schemeClr val="lt1"/>
              </a:solidFill>
              <a:latin typeface="Poppins"/>
              <a:ea typeface="Poppins"/>
              <a:cs typeface="Poppins"/>
              <a:sym typeface="Poppins"/>
            </a:endParaRPr>
          </a:p>
        </p:txBody>
      </p:sp>
      <p:sp>
        <p:nvSpPr>
          <p:cNvPr id="317" name="Google Shape;317;p44"/>
          <p:cNvSpPr/>
          <p:nvPr/>
        </p:nvSpPr>
        <p:spPr>
          <a:xfrm>
            <a:off x="13275"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8" name="Google Shape;318;p44"/>
          <p:cNvPicPr preferRelativeResize="0"/>
          <p:nvPr/>
        </p:nvPicPr>
        <p:blipFill rotWithShape="1">
          <a:blip r:embed="rId3">
            <a:alphaModFix/>
          </a:blip>
          <a:srcRect b="29387" l="0" r="0" t="18607"/>
          <a:stretch/>
        </p:blipFill>
        <p:spPr>
          <a:xfrm>
            <a:off x="8493599" y="4766125"/>
            <a:ext cx="386398" cy="2009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2" name="Shape 322"/>
        <p:cNvGrpSpPr/>
        <p:nvPr/>
      </p:nvGrpSpPr>
      <p:grpSpPr>
        <a:xfrm>
          <a:off x="0" y="0"/>
          <a:ext cx="0" cy="0"/>
          <a:chOff x="0" y="0"/>
          <a:chExt cx="0" cy="0"/>
        </a:xfrm>
      </p:grpSpPr>
      <p:sp>
        <p:nvSpPr>
          <p:cNvPr id="323" name="Google Shape;323;p45"/>
          <p:cNvSpPr/>
          <p:nvPr/>
        </p:nvSpPr>
        <p:spPr>
          <a:xfrm flipH="1" rot="5400000">
            <a:off x="3376819" y="1488216"/>
            <a:ext cx="3827509" cy="2168821"/>
          </a:xfrm>
          <a:custGeom>
            <a:rect b="b" l="l" r="r" t="t"/>
            <a:pathLst>
              <a:path extrusionOk="0" h="3599703" w="6352712">
                <a:moveTo>
                  <a:pt x="2952238" y="3599703"/>
                </a:moveTo>
                <a:cubicBezTo>
                  <a:pt x="3026323" y="3599703"/>
                  <a:pt x="3089887" y="3554660"/>
                  <a:pt x="3117039" y="3490466"/>
                </a:cubicBezTo>
                <a:lnTo>
                  <a:pt x="3118243" y="3484502"/>
                </a:lnTo>
                <a:lnTo>
                  <a:pt x="3290023" y="3484502"/>
                </a:lnTo>
                <a:cubicBezTo>
                  <a:pt x="5165295" y="3484502"/>
                  <a:pt x="5165295" y="3484502"/>
                  <a:pt x="5165295" y="3484502"/>
                </a:cubicBezTo>
                <a:cubicBezTo>
                  <a:pt x="5808479" y="3484502"/>
                  <a:pt x="6352712" y="2965004"/>
                  <a:pt x="6352712" y="2297083"/>
                </a:cubicBezTo>
                <a:cubicBezTo>
                  <a:pt x="6352712" y="1653898"/>
                  <a:pt x="5808479" y="1109664"/>
                  <a:pt x="5165295" y="1109664"/>
                </a:cubicBezTo>
                <a:cubicBezTo>
                  <a:pt x="4701459" y="1109664"/>
                  <a:pt x="4382571" y="1109664"/>
                  <a:pt x="4163337" y="1109664"/>
                </a:cubicBezTo>
                <a:lnTo>
                  <a:pt x="4122444" y="1109664"/>
                </a:lnTo>
                <a:lnTo>
                  <a:pt x="4074606" y="1109664"/>
                </a:lnTo>
                <a:lnTo>
                  <a:pt x="3923326" y="1109664"/>
                </a:lnTo>
                <a:cubicBezTo>
                  <a:pt x="3758221" y="1109664"/>
                  <a:pt x="3623689" y="1109664"/>
                  <a:pt x="3514074" y="1109664"/>
                </a:cubicBezTo>
                <a:lnTo>
                  <a:pt x="3464912" y="1109664"/>
                </a:lnTo>
                <a:lnTo>
                  <a:pt x="3425343" y="1109664"/>
                </a:lnTo>
                <a:lnTo>
                  <a:pt x="3265794" y="1109664"/>
                </a:lnTo>
                <a:cubicBezTo>
                  <a:pt x="3183241" y="1109664"/>
                  <a:pt x="3108332" y="1109664"/>
                  <a:pt x="3040359" y="1109664"/>
                </a:cubicBezTo>
                <a:lnTo>
                  <a:pt x="3039853" y="1109664"/>
                </a:lnTo>
                <a:lnTo>
                  <a:pt x="3039853" y="1110863"/>
                </a:lnTo>
                <a:lnTo>
                  <a:pt x="2931447" y="1110863"/>
                </a:lnTo>
                <a:lnTo>
                  <a:pt x="2927369" y="1110863"/>
                </a:lnTo>
                <a:lnTo>
                  <a:pt x="2887800" y="1110863"/>
                </a:lnTo>
                <a:lnTo>
                  <a:pt x="2839193" y="1110863"/>
                </a:lnTo>
                <a:cubicBezTo>
                  <a:pt x="2716971" y="1110863"/>
                  <a:pt x="2610028" y="1110863"/>
                  <a:pt x="2516452" y="1110863"/>
                </a:cubicBezTo>
                <a:lnTo>
                  <a:pt x="2278107" y="1110863"/>
                </a:lnTo>
                <a:lnTo>
                  <a:pt x="2273916" y="1110863"/>
                </a:lnTo>
                <a:lnTo>
                  <a:pt x="2230268" y="1110863"/>
                </a:lnTo>
                <a:lnTo>
                  <a:pt x="2189930" y="1110863"/>
                </a:lnTo>
                <a:cubicBezTo>
                  <a:pt x="1212155" y="1110863"/>
                  <a:pt x="1212155" y="1110863"/>
                  <a:pt x="1212155" y="1110863"/>
                </a:cubicBezTo>
                <a:cubicBezTo>
                  <a:pt x="618448" y="1110863"/>
                  <a:pt x="148428" y="616107"/>
                  <a:pt x="148428" y="47135"/>
                </a:cubicBezTo>
                <a:lnTo>
                  <a:pt x="153085" y="0"/>
                </a:lnTo>
                <a:lnTo>
                  <a:pt x="4784" y="0"/>
                </a:lnTo>
                <a:lnTo>
                  <a:pt x="0" y="47135"/>
                </a:lnTo>
                <a:cubicBezTo>
                  <a:pt x="0" y="690321"/>
                  <a:pt x="544233" y="1234554"/>
                  <a:pt x="1187418" y="1234554"/>
                </a:cubicBezTo>
                <a:cubicBezTo>
                  <a:pt x="1651253" y="1234554"/>
                  <a:pt x="1970141" y="1234554"/>
                  <a:pt x="2189375" y="1234554"/>
                </a:cubicBezTo>
                <a:lnTo>
                  <a:pt x="2230268" y="1234554"/>
                </a:lnTo>
                <a:lnTo>
                  <a:pt x="2278107" y="1234554"/>
                </a:lnTo>
                <a:lnTo>
                  <a:pt x="2429387" y="1234554"/>
                </a:lnTo>
                <a:cubicBezTo>
                  <a:pt x="2594492" y="1234554"/>
                  <a:pt x="2729023" y="1234554"/>
                  <a:pt x="2838638" y="1234554"/>
                </a:cubicBezTo>
                <a:lnTo>
                  <a:pt x="2887800" y="1234554"/>
                </a:lnTo>
                <a:lnTo>
                  <a:pt x="2927369" y="1234554"/>
                </a:lnTo>
                <a:lnTo>
                  <a:pt x="3086918" y="1234554"/>
                </a:lnTo>
                <a:cubicBezTo>
                  <a:pt x="3169471" y="1234554"/>
                  <a:pt x="3244380" y="1234554"/>
                  <a:pt x="3312353" y="1234554"/>
                </a:cubicBezTo>
                <a:lnTo>
                  <a:pt x="3312859" y="1234554"/>
                </a:lnTo>
                <a:lnTo>
                  <a:pt x="3312859" y="1233355"/>
                </a:lnTo>
                <a:lnTo>
                  <a:pt x="3421265" y="1233355"/>
                </a:lnTo>
                <a:lnTo>
                  <a:pt x="3425343" y="1233355"/>
                </a:lnTo>
                <a:lnTo>
                  <a:pt x="3464912" y="1233355"/>
                </a:lnTo>
                <a:lnTo>
                  <a:pt x="3513520" y="1233355"/>
                </a:lnTo>
                <a:cubicBezTo>
                  <a:pt x="3635741" y="1233355"/>
                  <a:pt x="3742685" y="1233355"/>
                  <a:pt x="3836260" y="1233355"/>
                </a:cubicBezTo>
                <a:lnTo>
                  <a:pt x="4074606" y="1233355"/>
                </a:lnTo>
                <a:lnTo>
                  <a:pt x="4078796" y="1233355"/>
                </a:lnTo>
                <a:lnTo>
                  <a:pt x="4122444" y="1233355"/>
                </a:lnTo>
                <a:lnTo>
                  <a:pt x="4162783" y="1233355"/>
                </a:lnTo>
                <a:cubicBezTo>
                  <a:pt x="5140558" y="1233355"/>
                  <a:pt x="5140558" y="1233355"/>
                  <a:pt x="5140558" y="1233355"/>
                </a:cubicBezTo>
                <a:cubicBezTo>
                  <a:pt x="5734265" y="1233355"/>
                  <a:pt x="6204284" y="1728112"/>
                  <a:pt x="6204284" y="2297083"/>
                </a:cubicBezTo>
                <a:cubicBezTo>
                  <a:pt x="6204284" y="2890791"/>
                  <a:pt x="5734265" y="3360811"/>
                  <a:pt x="5140558" y="3360811"/>
                </a:cubicBezTo>
                <a:cubicBezTo>
                  <a:pt x="4032571" y="3360811"/>
                  <a:pt x="3469921" y="3360811"/>
                  <a:pt x="3184200" y="3360811"/>
                </a:cubicBezTo>
                <a:lnTo>
                  <a:pt x="3118973" y="3360811"/>
                </a:lnTo>
                <a:lnTo>
                  <a:pt x="3117039" y="3351227"/>
                </a:lnTo>
                <a:cubicBezTo>
                  <a:pt x="3089887" y="3287034"/>
                  <a:pt x="3026323" y="3241991"/>
                  <a:pt x="2952238" y="3241991"/>
                </a:cubicBezTo>
                <a:cubicBezTo>
                  <a:pt x="2853458" y="3241991"/>
                  <a:pt x="2773382" y="3322067"/>
                  <a:pt x="2773382" y="3420847"/>
                </a:cubicBezTo>
                <a:cubicBezTo>
                  <a:pt x="2773382" y="3519627"/>
                  <a:pt x="2853458" y="3599703"/>
                  <a:pt x="2952238" y="3599703"/>
                </a:cubicBezTo>
                <a:close/>
              </a:path>
            </a:pathLst>
          </a:cu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324" name="Google Shape;324;p45"/>
          <p:cNvSpPr/>
          <p:nvPr/>
        </p:nvSpPr>
        <p:spPr>
          <a:xfrm rot="-5400000">
            <a:off x="4486049" y="889706"/>
            <a:ext cx="1010400" cy="1010400"/>
          </a:xfrm>
          <a:prstGeom prst="ellipse">
            <a:avLst/>
          </a:pr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325" name="Google Shape;325;p45"/>
          <p:cNvSpPr/>
          <p:nvPr/>
        </p:nvSpPr>
        <p:spPr>
          <a:xfrm rot="5400000">
            <a:off x="5844862" y="1187243"/>
            <a:ext cx="3829262" cy="2769015"/>
          </a:xfrm>
          <a:custGeom>
            <a:rect b="b" l="l" r="r" t="t"/>
            <a:pathLst>
              <a:path extrusionOk="0" h="3692020" w="5105682">
                <a:moveTo>
                  <a:pt x="0" y="1840748"/>
                </a:moveTo>
                <a:cubicBezTo>
                  <a:pt x="0" y="1303939"/>
                  <a:pt x="437401" y="886418"/>
                  <a:pt x="954329" y="886418"/>
                </a:cubicBezTo>
                <a:cubicBezTo>
                  <a:pt x="954329" y="886418"/>
                  <a:pt x="954329" y="886418"/>
                  <a:pt x="2083365" y="886418"/>
                </a:cubicBezTo>
                <a:lnTo>
                  <a:pt x="2103733" y="886418"/>
                </a:lnTo>
                <a:lnTo>
                  <a:pt x="2103733" y="886427"/>
                </a:lnTo>
                <a:lnTo>
                  <a:pt x="2130283" y="886427"/>
                </a:lnTo>
                <a:cubicBezTo>
                  <a:pt x="2183648" y="886427"/>
                  <a:pt x="2240535" y="886427"/>
                  <a:pt x="2301178" y="886427"/>
                </a:cubicBezTo>
                <a:lnTo>
                  <a:pt x="2481392" y="886427"/>
                </a:lnTo>
                <a:lnTo>
                  <a:pt x="2494606" y="886427"/>
                </a:lnTo>
                <a:lnTo>
                  <a:pt x="2507912" y="886427"/>
                </a:lnTo>
                <a:lnTo>
                  <a:pt x="2552841" y="886427"/>
                </a:lnTo>
                <a:lnTo>
                  <a:pt x="2610012" y="886427"/>
                </a:lnTo>
                <a:cubicBezTo>
                  <a:pt x="2716742" y="886427"/>
                  <a:pt x="2837562" y="886427"/>
                  <a:pt x="2974335" y="886427"/>
                </a:cubicBezTo>
                <a:lnTo>
                  <a:pt x="3001949" y="886427"/>
                </a:lnTo>
                <a:lnTo>
                  <a:pt x="3028469" y="886427"/>
                </a:lnTo>
                <a:lnTo>
                  <a:pt x="3032570" y="886427"/>
                </a:lnTo>
                <a:lnTo>
                  <a:pt x="3130570" y="886427"/>
                </a:lnTo>
                <a:cubicBezTo>
                  <a:pt x="3237299" y="886427"/>
                  <a:pt x="3358119" y="886427"/>
                  <a:pt x="3494892" y="886427"/>
                </a:cubicBezTo>
                <a:lnTo>
                  <a:pt x="3553128" y="886427"/>
                </a:lnTo>
                <a:lnTo>
                  <a:pt x="3637051" y="886427"/>
                </a:lnTo>
                <a:cubicBezTo>
                  <a:pt x="3784666" y="886427"/>
                  <a:pt x="3948852" y="886427"/>
                  <a:pt x="4131473" y="886427"/>
                </a:cubicBezTo>
                <a:cubicBezTo>
                  <a:pt x="4608636" y="886427"/>
                  <a:pt x="4986390" y="508671"/>
                  <a:pt x="4986390" y="31508"/>
                </a:cubicBezTo>
                <a:lnTo>
                  <a:pt x="4983172" y="0"/>
                </a:lnTo>
                <a:lnTo>
                  <a:pt x="5102388" y="0"/>
                </a:lnTo>
                <a:lnTo>
                  <a:pt x="5105682" y="31508"/>
                </a:lnTo>
                <a:cubicBezTo>
                  <a:pt x="5105682" y="568317"/>
                  <a:pt x="4668282" y="985838"/>
                  <a:pt x="4151354" y="985838"/>
                </a:cubicBezTo>
                <a:cubicBezTo>
                  <a:pt x="4151354" y="985838"/>
                  <a:pt x="4151354" y="985838"/>
                  <a:pt x="3675042" y="985838"/>
                </a:cubicBezTo>
                <a:lnTo>
                  <a:pt x="3553128" y="985838"/>
                </a:lnTo>
                <a:lnTo>
                  <a:pt x="3545765" y="985838"/>
                </a:lnTo>
                <a:cubicBezTo>
                  <a:pt x="3440952" y="985838"/>
                  <a:pt x="3317998" y="985838"/>
                  <a:pt x="3173763" y="985838"/>
                </a:cubicBezTo>
                <a:lnTo>
                  <a:pt x="3032570" y="985838"/>
                </a:lnTo>
                <a:lnTo>
                  <a:pt x="3025208" y="985838"/>
                </a:lnTo>
                <a:lnTo>
                  <a:pt x="3022318" y="985838"/>
                </a:lnTo>
                <a:lnTo>
                  <a:pt x="3001949" y="985838"/>
                </a:lnTo>
                <a:lnTo>
                  <a:pt x="2914232" y="985838"/>
                </a:lnTo>
                <a:cubicBezTo>
                  <a:pt x="2836061" y="985838"/>
                  <a:pt x="2749362" y="985838"/>
                  <a:pt x="2653206" y="985838"/>
                </a:cubicBezTo>
                <a:lnTo>
                  <a:pt x="2552841" y="985838"/>
                </a:lnTo>
                <a:lnTo>
                  <a:pt x="2545478" y="985838"/>
                </a:lnTo>
                <a:lnTo>
                  <a:pt x="2501761" y="985838"/>
                </a:lnTo>
                <a:lnTo>
                  <a:pt x="2481392" y="985838"/>
                </a:lnTo>
                <a:lnTo>
                  <a:pt x="2434503" y="985838"/>
                </a:lnTo>
                <a:cubicBezTo>
                  <a:pt x="2317247" y="985838"/>
                  <a:pt x="2180803" y="985838"/>
                  <a:pt x="2022032" y="985838"/>
                </a:cubicBezTo>
                <a:lnTo>
                  <a:pt x="2001663" y="985838"/>
                </a:lnTo>
                <a:lnTo>
                  <a:pt x="2001663" y="985828"/>
                </a:lnTo>
                <a:lnTo>
                  <a:pt x="1975112" y="985828"/>
                </a:lnTo>
                <a:cubicBezTo>
                  <a:pt x="1726079" y="985828"/>
                  <a:pt x="1400323" y="985828"/>
                  <a:pt x="974210" y="985828"/>
                </a:cubicBezTo>
                <a:cubicBezTo>
                  <a:pt x="497047" y="985828"/>
                  <a:pt x="119292" y="1363585"/>
                  <a:pt x="119292" y="1840748"/>
                </a:cubicBezTo>
                <a:cubicBezTo>
                  <a:pt x="119292" y="2298031"/>
                  <a:pt x="497047" y="2695668"/>
                  <a:pt x="974210" y="2695668"/>
                </a:cubicBezTo>
                <a:cubicBezTo>
                  <a:pt x="974210" y="2695668"/>
                  <a:pt x="974210" y="2695668"/>
                  <a:pt x="1760049" y="2695668"/>
                </a:cubicBezTo>
                <a:lnTo>
                  <a:pt x="1792469" y="2695668"/>
                </a:lnTo>
                <a:lnTo>
                  <a:pt x="1827549" y="2695668"/>
                </a:lnTo>
                <a:lnTo>
                  <a:pt x="1830917" y="2695668"/>
                </a:lnTo>
                <a:lnTo>
                  <a:pt x="2022476" y="2695668"/>
                </a:lnTo>
                <a:cubicBezTo>
                  <a:pt x="2097683" y="2695668"/>
                  <a:pt x="2183633" y="2695668"/>
                  <a:pt x="2281863" y="2695668"/>
                </a:cubicBezTo>
                <a:lnTo>
                  <a:pt x="2320929" y="2695668"/>
                </a:lnTo>
                <a:lnTo>
                  <a:pt x="2352730" y="2695668"/>
                </a:lnTo>
                <a:lnTo>
                  <a:pt x="2356007" y="2695668"/>
                </a:lnTo>
                <a:lnTo>
                  <a:pt x="2443134" y="2695668"/>
                </a:lnTo>
                <a:lnTo>
                  <a:pt x="2443134" y="2694705"/>
                </a:lnTo>
                <a:lnTo>
                  <a:pt x="2443540" y="2694705"/>
                </a:lnTo>
                <a:cubicBezTo>
                  <a:pt x="2498170" y="2694705"/>
                  <a:pt x="2558375" y="2694705"/>
                  <a:pt x="2624723" y="2694705"/>
                </a:cubicBezTo>
                <a:lnTo>
                  <a:pt x="2752952" y="2694705"/>
                </a:lnTo>
                <a:lnTo>
                  <a:pt x="2784754" y="2694705"/>
                </a:lnTo>
                <a:lnTo>
                  <a:pt x="2824265" y="2694705"/>
                </a:lnTo>
                <a:cubicBezTo>
                  <a:pt x="2912363" y="2694705"/>
                  <a:pt x="3020487" y="2694705"/>
                  <a:pt x="3153182" y="2694705"/>
                </a:cubicBezTo>
                <a:lnTo>
                  <a:pt x="3274766" y="2694705"/>
                </a:lnTo>
                <a:lnTo>
                  <a:pt x="3313213" y="2694705"/>
                </a:lnTo>
                <a:lnTo>
                  <a:pt x="3346079" y="2694705"/>
                </a:lnTo>
                <a:cubicBezTo>
                  <a:pt x="3522278" y="2694705"/>
                  <a:pt x="3778568" y="2694705"/>
                  <a:pt x="4151354" y="2694705"/>
                </a:cubicBezTo>
                <a:cubicBezTo>
                  <a:pt x="4668282" y="2694705"/>
                  <a:pt x="5105682" y="3132106"/>
                  <a:pt x="5105682" y="3649035"/>
                </a:cubicBezTo>
                <a:lnTo>
                  <a:pt x="5103499" y="3692020"/>
                </a:lnTo>
                <a:lnTo>
                  <a:pt x="4984267" y="3692020"/>
                </a:lnTo>
                <a:lnTo>
                  <a:pt x="4986390" y="3649035"/>
                </a:lnTo>
                <a:cubicBezTo>
                  <a:pt x="4986390" y="3191752"/>
                  <a:pt x="4608636" y="2794115"/>
                  <a:pt x="4131473" y="2794115"/>
                </a:cubicBezTo>
                <a:cubicBezTo>
                  <a:pt x="4131473" y="2794115"/>
                  <a:pt x="4131473" y="2794115"/>
                  <a:pt x="3345634" y="2794115"/>
                </a:cubicBezTo>
                <a:lnTo>
                  <a:pt x="3313213" y="2794115"/>
                </a:lnTo>
                <a:lnTo>
                  <a:pt x="3278133" y="2794115"/>
                </a:lnTo>
                <a:lnTo>
                  <a:pt x="3274766" y="2794115"/>
                </a:lnTo>
                <a:lnTo>
                  <a:pt x="3083207" y="2794115"/>
                </a:lnTo>
                <a:cubicBezTo>
                  <a:pt x="3008000" y="2794115"/>
                  <a:pt x="2922049" y="2794115"/>
                  <a:pt x="2823820" y="2794115"/>
                </a:cubicBezTo>
                <a:lnTo>
                  <a:pt x="2784754" y="2794115"/>
                </a:lnTo>
                <a:lnTo>
                  <a:pt x="2752952" y="2794115"/>
                </a:lnTo>
                <a:lnTo>
                  <a:pt x="2749675" y="2794115"/>
                </a:lnTo>
                <a:lnTo>
                  <a:pt x="2662549" y="2794115"/>
                </a:lnTo>
                <a:lnTo>
                  <a:pt x="2662549" y="2795078"/>
                </a:lnTo>
                <a:lnTo>
                  <a:pt x="2662142" y="2795078"/>
                </a:lnTo>
                <a:cubicBezTo>
                  <a:pt x="2607512" y="2795078"/>
                  <a:pt x="2547308" y="2795078"/>
                  <a:pt x="2480960" y="2795078"/>
                </a:cubicBezTo>
                <a:lnTo>
                  <a:pt x="2352730" y="2795078"/>
                </a:lnTo>
                <a:lnTo>
                  <a:pt x="2320929" y="2795078"/>
                </a:lnTo>
                <a:lnTo>
                  <a:pt x="2281417" y="2795078"/>
                </a:lnTo>
                <a:cubicBezTo>
                  <a:pt x="2193319" y="2795078"/>
                  <a:pt x="2085196" y="2795078"/>
                  <a:pt x="1952501" y="2795078"/>
                </a:cubicBezTo>
                <a:lnTo>
                  <a:pt x="1830917" y="2795078"/>
                </a:lnTo>
                <a:lnTo>
                  <a:pt x="1792469" y="2795078"/>
                </a:lnTo>
                <a:lnTo>
                  <a:pt x="1759603" y="2795078"/>
                </a:lnTo>
                <a:cubicBezTo>
                  <a:pt x="1583405" y="2795078"/>
                  <a:pt x="1327114" y="2795078"/>
                  <a:pt x="954329" y="2795078"/>
                </a:cubicBezTo>
                <a:cubicBezTo>
                  <a:pt x="437401" y="2795078"/>
                  <a:pt x="0" y="2357677"/>
                  <a:pt x="0" y="1840748"/>
                </a:cubicBezTo>
                <a:close/>
              </a:path>
            </a:pathLst>
          </a:cu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326" name="Google Shape;326;p45"/>
          <p:cNvSpPr/>
          <p:nvPr/>
        </p:nvSpPr>
        <p:spPr>
          <a:xfrm rot="-5400000">
            <a:off x="7255066" y="889706"/>
            <a:ext cx="1010400" cy="1010400"/>
          </a:xfrm>
          <a:prstGeom prst="ellipse">
            <a:avLst/>
          </a:pr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327" name="Google Shape;327;p45"/>
          <p:cNvSpPr txBox="1"/>
          <p:nvPr/>
        </p:nvSpPr>
        <p:spPr>
          <a:xfrm>
            <a:off x="738225" y="1220738"/>
            <a:ext cx="3184200" cy="992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000">
                <a:solidFill>
                  <a:srgbClr val="3F3F3F"/>
                </a:solidFill>
                <a:latin typeface="Quicksand"/>
                <a:ea typeface="Quicksand"/>
                <a:cs typeface="Quicksand"/>
                <a:sym typeface="Quicksand"/>
              </a:rPr>
              <a:t>Our traction is infectious</a:t>
            </a:r>
            <a:endParaRPr sz="1100"/>
          </a:p>
        </p:txBody>
      </p:sp>
      <p:sp>
        <p:nvSpPr>
          <p:cNvPr id="328" name="Google Shape;328;p45"/>
          <p:cNvSpPr txBox="1"/>
          <p:nvPr/>
        </p:nvSpPr>
        <p:spPr>
          <a:xfrm>
            <a:off x="738229" y="2380175"/>
            <a:ext cx="3137700" cy="40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rgbClr val="3F3F3F"/>
                </a:solidFill>
                <a:latin typeface="Quicksand"/>
                <a:ea typeface="Quicksand"/>
                <a:cs typeface="Quicksand"/>
                <a:sym typeface="Quicksand"/>
              </a:rPr>
              <a:t>Our revenue grows year on year due to infecting our users with incurable illness.</a:t>
            </a:r>
            <a:endParaRPr b="1" sz="1100"/>
          </a:p>
        </p:txBody>
      </p:sp>
      <p:sp>
        <p:nvSpPr>
          <p:cNvPr id="329" name="Google Shape;329;p45"/>
          <p:cNvSpPr txBox="1"/>
          <p:nvPr/>
        </p:nvSpPr>
        <p:spPr>
          <a:xfrm>
            <a:off x="825081" y="2954907"/>
            <a:ext cx="2964000" cy="969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 sz="900">
                <a:solidFill>
                  <a:schemeClr val="dk1"/>
                </a:solidFill>
                <a:latin typeface="Lato"/>
                <a:ea typeface="Lato"/>
                <a:cs typeface="Lato"/>
                <a:sym typeface="Lato"/>
              </a:rPr>
              <a:t>User Acquisition:</a:t>
            </a:r>
            <a:r>
              <a:rPr lang="en" sz="900">
                <a:solidFill>
                  <a:schemeClr val="dk1"/>
                </a:solidFill>
                <a:latin typeface="Lato"/>
                <a:ea typeface="Lato"/>
                <a:cs typeface="Lato"/>
                <a:sym typeface="Lato"/>
              </a:rPr>
              <a:t> As of Q4 2020, we have had over 1,000 customers sign up for our training programs, with an average of 100 new sign-ups per month. We have also seen a 25% month-over-month growth in user acquisition since launching.</a:t>
            </a:r>
            <a:endParaRPr sz="1100">
              <a:solidFill>
                <a:schemeClr val="dk1"/>
              </a:solidFill>
            </a:endParaRPr>
          </a:p>
        </p:txBody>
      </p:sp>
      <p:sp>
        <p:nvSpPr>
          <p:cNvPr id="330" name="Google Shape;330;p45"/>
          <p:cNvSpPr txBox="1"/>
          <p:nvPr/>
        </p:nvSpPr>
        <p:spPr>
          <a:xfrm>
            <a:off x="4619681" y="2100949"/>
            <a:ext cx="743100" cy="438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200">
                <a:solidFill>
                  <a:srgbClr val="3F3F3F"/>
                </a:solidFill>
                <a:latin typeface="Quicksand"/>
                <a:ea typeface="Quicksand"/>
                <a:cs typeface="Quicksand"/>
                <a:sym typeface="Quicksand"/>
              </a:rPr>
              <a:t>2020</a:t>
            </a:r>
            <a:endParaRPr sz="1100"/>
          </a:p>
          <a:p>
            <a:pPr indent="0" lvl="0" marL="0" marR="0" rtl="0" algn="ctr">
              <a:spcBef>
                <a:spcPts val="0"/>
              </a:spcBef>
              <a:spcAft>
                <a:spcPts val="0"/>
              </a:spcAft>
              <a:buNone/>
            </a:pPr>
            <a:r>
              <a:rPr b="1" lang="en" sz="1200">
                <a:solidFill>
                  <a:srgbClr val="3F3F3F"/>
                </a:solidFill>
                <a:latin typeface="Quicksand"/>
                <a:ea typeface="Quicksand"/>
                <a:cs typeface="Quicksand"/>
                <a:sym typeface="Quicksand"/>
              </a:rPr>
              <a:t>Starting</a:t>
            </a:r>
            <a:endParaRPr sz="1100"/>
          </a:p>
        </p:txBody>
      </p:sp>
      <p:sp>
        <p:nvSpPr>
          <p:cNvPr id="331" name="Google Shape;331;p45"/>
          <p:cNvSpPr txBox="1"/>
          <p:nvPr/>
        </p:nvSpPr>
        <p:spPr>
          <a:xfrm>
            <a:off x="7371046" y="2100949"/>
            <a:ext cx="777000" cy="438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200">
                <a:solidFill>
                  <a:srgbClr val="3F3F3F"/>
                </a:solidFill>
                <a:latin typeface="Quicksand"/>
                <a:ea typeface="Quicksand"/>
                <a:cs typeface="Quicksand"/>
                <a:sym typeface="Quicksand"/>
              </a:rPr>
              <a:t>2021</a:t>
            </a:r>
            <a:endParaRPr sz="1100"/>
          </a:p>
          <a:p>
            <a:pPr indent="0" lvl="0" marL="0" marR="0" rtl="0" algn="ctr">
              <a:spcBef>
                <a:spcPts val="0"/>
              </a:spcBef>
              <a:spcAft>
                <a:spcPts val="0"/>
              </a:spcAft>
              <a:buNone/>
            </a:pPr>
            <a:r>
              <a:rPr b="1" lang="en" sz="1200">
                <a:solidFill>
                  <a:srgbClr val="3F3F3F"/>
                </a:solidFill>
                <a:latin typeface="Quicksand"/>
                <a:ea typeface="Quicksand"/>
                <a:cs typeface="Quicksand"/>
                <a:sym typeface="Quicksand"/>
              </a:rPr>
              <a:t>Planning</a:t>
            </a:r>
            <a:endParaRPr sz="1100"/>
          </a:p>
        </p:txBody>
      </p:sp>
      <p:sp>
        <p:nvSpPr>
          <p:cNvPr id="332" name="Google Shape;332;p45"/>
          <p:cNvSpPr txBox="1"/>
          <p:nvPr/>
        </p:nvSpPr>
        <p:spPr>
          <a:xfrm>
            <a:off x="4563330" y="2571749"/>
            <a:ext cx="855900" cy="9696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 sz="900">
                <a:solidFill>
                  <a:srgbClr val="7F7F7F"/>
                </a:solidFill>
                <a:latin typeface="Lato"/>
                <a:ea typeface="Lato"/>
                <a:cs typeface="Lato"/>
                <a:sym typeface="Lato"/>
              </a:rPr>
              <a:t>We launched in 2020 having been bitten by a zombie in a park in England.</a:t>
            </a:r>
            <a:endParaRPr sz="1100"/>
          </a:p>
        </p:txBody>
      </p:sp>
      <p:sp>
        <p:nvSpPr>
          <p:cNvPr id="333" name="Google Shape;333;p45"/>
          <p:cNvSpPr txBox="1"/>
          <p:nvPr/>
        </p:nvSpPr>
        <p:spPr>
          <a:xfrm>
            <a:off x="7331527" y="2571749"/>
            <a:ext cx="855900" cy="11775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 sz="900">
                <a:solidFill>
                  <a:srgbClr val="7F7F7F"/>
                </a:solidFill>
                <a:latin typeface="Lato"/>
                <a:ea typeface="Lato"/>
                <a:cs typeface="Lato"/>
                <a:sym typeface="Lato"/>
              </a:rPr>
              <a:t>We realised it felt amazing and started planning how we could infect those around us. </a:t>
            </a:r>
            <a:endParaRPr sz="1100"/>
          </a:p>
        </p:txBody>
      </p:sp>
      <p:sp>
        <p:nvSpPr>
          <p:cNvPr id="334" name="Google Shape;334;p45"/>
          <p:cNvSpPr/>
          <p:nvPr/>
        </p:nvSpPr>
        <p:spPr>
          <a:xfrm>
            <a:off x="4773128" y="1171337"/>
            <a:ext cx="436336" cy="440671"/>
          </a:xfrm>
          <a:custGeom>
            <a:rect b="b" l="l" r="r" t="t"/>
            <a:pathLst>
              <a:path extrusionOk="0" h="128" w="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110" y="33"/>
                </a:moveTo>
                <a:cubicBezTo>
                  <a:pt x="116" y="41"/>
                  <a:pt x="119" y="50"/>
                  <a:pt x="120" y="60"/>
                </a:cubicBezTo>
                <a:cubicBezTo>
                  <a:pt x="88" y="60"/>
                  <a:pt x="88" y="60"/>
                  <a:pt x="88" y="60"/>
                </a:cubicBezTo>
                <a:cubicBezTo>
                  <a:pt x="88" y="53"/>
                  <a:pt x="87" y="45"/>
                  <a:pt x="86" y="38"/>
                </a:cubicBezTo>
                <a:cubicBezTo>
                  <a:pt x="94" y="37"/>
                  <a:pt x="103" y="35"/>
                  <a:pt x="110" y="33"/>
                </a:cubicBezTo>
                <a:close/>
                <a:moveTo>
                  <a:pt x="105" y="26"/>
                </a:moveTo>
                <a:cubicBezTo>
                  <a:pt x="98" y="28"/>
                  <a:pt x="91" y="29"/>
                  <a:pt x="84" y="30"/>
                </a:cubicBezTo>
                <a:cubicBezTo>
                  <a:pt x="83" y="23"/>
                  <a:pt x="80" y="16"/>
                  <a:pt x="78" y="10"/>
                </a:cubicBezTo>
                <a:cubicBezTo>
                  <a:pt x="88" y="12"/>
                  <a:pt x="98" y="18"/>
                  <a:pt x="105" y="26"/>
                </a:cubicBezTo>
                <a:close/>
                <a:moveTo>
                  <a:pt x="48" y="60"/>
                </a:moveTo>
                <a:cubicBezTo>
                  <a:pt x="48" y="53"/>
                  <a:pt x="49" y="46"/>
                  <a:pt x="50" y="39"/>
                </a:cubicBezTo>
                <a:cubicBezTo>
                  <a:pt x="55" y="40"/>
                  <a:pt x="59" y="40"/>
                  <a:pt x="64" y="40"/>
                </a:cubicBezTo>
                <a:cubicBezTo>
                  <a:pt x="69" y="40"/>
                  <a:pt x="73" y="40"/>
                  <a:pt x="78" y="39"/>
                </a:cubicBezTo>
                <a:cubicBezTo>
                  <a:pt x="79" y="46"/>
                  <a:pt x="80" y="53"/>
                  <a:pt x="80" y="60"/>
                </a:cubicBezTo>
                <a:lnTo>
                  <a:pt x="48" y="60"/>
                </a:lnTo>
                <a:close/>
                <a:moveTo>
                  <a:pt x="80" y="68"/>
                </a:moveTo>
                <a:cubicBezTo>
                  <a:pt x="80" y="75"/>
                  <a:pt x="79" y="82"/>
                  <a:pt x="78" y="89"/>
                </a:cubicBezTo>
                <a:cubicBezTo>
                  <a:pt x="73" y="88"/>
                  <a:pt x="69" y="88"/>
                  <a:pt x="64" y="88"/>
                </a:cubicBezTo>
                <a:cubicBezTo>
                  <a:pt x="59" y="88"/>
                  <a:pt x="55" y="88"/>
                  <a:pt x="50" y="89"/>
                </a:cubicBezTo>
                <a:cubicBezTo>
                  <a:pt x="49" y="82"/>
                  <a:pt x="48" y="75"/>
                  <a:pt x="48" y="68"/>
                </a:cubicBezTo>
                <a:lnTo>
                  <a:pt x="80" y="68"/>
                </a:lnTo>
                <a:close/>
                <a:moveTo>
                  <a:pt x="60" y="8"/>
                </a:moveTo>
                <a:cubicBezTo>
                  <a:pt x="61" y="8"/>
                  <a:pt x="63" y="8"/>
                  <a:pt x="64" y="8"/>
                </a:cubicBezTo>
                <a:cubicBezTo>
                  <a:pt x="65" y="8"/>
                  <a:pt x="67" y="8"/>
                  <a:pt x="68" y="8"/>
                </a:cubicBezTo>
                <a:cubicBezTo>
                  <a:pt x="71" y="15"/>
                  <a:pt x="74" y="23"/>
                  <a:pt x="76" y="32"/>
                </a:cubicBezTo>
                <a:cubicBezTo>
                  <a:pt x="72" y="32"/>
                  <a:pt x="68" y="32"/>
                  <a:pt x="64" y="32"/>
                </a:cubicBezTo>
                <a:cubicBezTo>
                  <a:pt x="60" y="32"/>
                  <a:pt x="56" y="32"/>
                  <a:pt x="52" y="32"/>
                </a:cubicBezTo>
                <a:cubicBezTo>
                  <a:pt x="54" y="23"/>
                  <a:pt x="57" y="15"/>
                  <a:pt x="60" y="8"/>
                </a:cubicBezTo>
                <a:close/>
                <a:moveTo>
                  <a:pt x="50" y="10"/>
                </a:moveTo>
                <a:cubicBezTo>
                  <a:pt x="48" y="16"/>
                  <a:pt x="45" y="23"/>
                  <a:pt x="44" y="30"/>
                </a:cubicBezTo>
                <a:cubicBezTo>
                  <a:pt x="37" y="29"/>
                  <a:pt x="30" y="28"/>
                  <a:pt x="23" y="26"/>
                </a:cubicBezTo>
                <a:cubicBezTo>
                  <a:pt x="30" y="18"/>
                  <a:pt x="40" y="12"/>
                  <a:pt x="50" y="10"/>
                </a:cubicBezTo>
                <a:close/>
                <a:moveTo>
                  <a:pt x="18" y="33"/>
                </a:moveTo>
                <a:cubicBezTo>
                  <a:pt x="25" y="35"/>
                  <a:pt x="34" y="37"/>
                  <a:pt x="42" y="38"/>
                </a:cubicBezTo>
                <a:cubicBezTo>
                  <a:pt x="41" y="45"/>
                  <a:pt x="40" y="53"/>
                  <a:pt x="40" y="60"/>
                </a:cubicBezTo>
                <a:cubicBezTo>
                  <a:pt x="8" y="60"/>
                  <a:pt x="8" y="60"/>
                  <a:pt x="8" y="60"/>
                </a:cubicBezTo>
                <a:cubicBezTo>
                  <a:pt x="9" y="50"/>
                  <a:pt x="12" y="41"/>
                  <a:pt x="18" y="33"/>
                </a:cubicBezTo>
                <a:close/>
                <a:moveTo>
                  <a:pt x="18" y="95"/>
                </a:moveTo>
                <a:cubicBezTo>
                  <a:pt x="12" y="87"/>
                  <a:pt x="9" y="78"/>
                  <a:pt x="8" y="68"/>
                </a:cubicBezTo>
                <a:cubicBezTo>
                  <a:pt x="40" y="68"/>
                  <a:pt x="40" y="68"/>
                  <a:pt x="40" y="68"/>
                </a:cubicBezTo>
                <a:cubicBezTo>
                  <a:pt x="40" y="75"/>
                  <a:pt x="41" y="83"/>
                  <a:pt x="42" y="90"/>
                </a:cubicBezTo>
                <a:cubicBezTo>
                  <a:pt x="34" y="91"/>
                  <a:pt x="25" y="93"/>
                  <a:pt x="18" y="95"/>
                </a:cubicBezTo>
                <a:close/>
                <a:moveTo>
                  <a:pt x="23" y="102"/>
                </a:moveTo>
                <a:cubicBezTo>
                  <a:pt x="30" y="100"/>
                  <a:pt x="37" y="99"/>
                  <a:pt x="44" y="98"/>
                </a:cubicBezTo>
                <a:cubicBezTo>
                  <a:pt x="45" y="105"/>
                  <a:pt x="48" y="112"/>
                  <a:pt x="50" y="118"/>
                </a:cubicBezTo>
                <a:cubicBezTo>
                  <a:pt x="40" y="116"/>
                  <a:pt x="30" y="110"/>
                  <a:pt x="23" y="102"/>
                </a:cubicBezTo>
                <a:close/>
                <a:moveTo>
                  <a:pt x="68" y="120"/>
                </a:moveTo>
                <a:cubicBezTo>
                  <a:pt x="67" y="120"/>
                  <a:pt x="65" y="120"/>
                  <a:pt x="64" y="120"/>
                </a:cubicBezTo>
                <a:cubicBezTo>
                  <a:pt x="63" y="120"/>
                  <a:pt x="61" y="120"/>
                  <a:pt x="60" y="120"/>
                </a:cubicBezTo>
                <a:cubicBezTo>
                  <a:pt x="57" y="113"/>
                  <a:pt x="54" y="105"/>
                  <a:pt x="52" y="96"/>
                </a:cubicBezTo>
                <a:cubicBezTo>
                  <a:pt x="56" y="96"/>
                  <a:pt x="60" y="96"/>
                  <a:pt x="64" y="96"/>
                </a:cubicBezTo>
                <a:cubicBezTo>
                  <a:pt x="68" y="96"/>
                  <a:pt x="72" y="96"/>
                  <a:pt x="76" y="96"/>
                </a:cubicBezTo>
                <a:cubicBezTo>
                  <a:pt x="74" y="105"/>
                  <a:pt x="71" y="113"/>
                  <a:pt x="68" y="120"/>
                </a:cubicBezTo>
                <a:close/>
                <a:moveTo>
                  <a:pt x="78" y="118"/>
                </a:moveTo>
                <a:cubicBezTo>
                  <a:pt x="80" y="112"/>
                  <a:pt x="83" y="105"/>
                  <a:pt x="84" y="98"/>
                </a:cubicBezTo>
                <a:cubicBezTo>
                  <a:pt x="91" y="99"/>
                  <a:pt x="98" y="100"/>
                  <a:pt x="105" y="102"/>
                </a:cubicBezTo>
                <a:cubicBezTo>
                  <a:pt x="98" y="110"/>
                  <a:pt x="88" y="116"/>
                  <a:pt x="78" y="118"/>
                </a:cubicBezTo>
                <a:close/>
                <a:moveTo>
                  <a:pt x="110" y="95"/>
                </a:moveTo>
                <a:cubicBezTo>
                  <a:pt x="103" y="93"/>
                  <a:pt x="94" y="91"/>
                  <a:pt x="86" y="90"/>
                </a:cubicBezTo>
                <a:cubicBezTo>
                  <a:pt x="87" y="83"/>
                  <a:pt x="88" y="75"/>
                  <a:pt x="88" y="68"/>
                </a:cubicBezTo>
                <a:cubicBezTo>
                  <a:pt x="120" y="68"/>
                  <a:pt x="120" y="68"/>
                  <a:pt x="120" y="68"/>
                </a:cubicBezTo>
                <a:cubicBezTo>
                  <a:pt x="119" y="78"/>
                  <a:pt x="116" y="87"/>
                  <a:pt x="110" y="95"/>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335" name="Google Shape;335;p45"/>
          <p:cNvSpPr/>
          <p:nvPr/>
        </p:nvSpPr>
        <p:spPr>
          <a:xfrm>
            <a:off x="7541445" y="1173034"/>
            <a:ext cx="436094" cy="438973"/>
          </a:xfrm>
          <a:custGeom>
            <a:rect b="b" l="l" r="r" t="t"/>
            <a:pathLst>
              <a:path extrusionOk="0" h="128" w="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pic>
        <p:nvPicPr>
          <p:cNvPr id="336" name="Google Shape;336;p45"/>
          <p:cNvPicPr preferRelativeResize="0"/>
          <p:nvPr/>
        </p:nvPicPr>
        <p:blipFill>
          <a:blip r:embed="rId3">
            <a:alphaModFix/>
          </a:blip>
          <a:stretch>
            <a:fillRect/>
          </a:stretch>
        </p:blipFill>
        <p:spPr>
          <a:xfrm>
            <a:off x="300927" y="4450512"/>
            <a:ext cx="359746" cy="40799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0" name="Shape 340"/>
        <p:cNvGrpSpPr/>
        <p:nvPr/>
      </p:nvGrpSpPr>
      <p:grpSpPr>
        <a:xfrm>
          <a:off x="0" y="0"/>
          <a:ext cx="0" cy="0"/>
          <a:chOff x="0" y="0"/>
          <a:chExt cx="0" cy="0"/>
        </a:xfrm>
      </p:grpSpPr>
      <p:sp>
        <p:nvSpPr>
          <p:cNvPr id="341" name="Google Shape;341;p46"/>
          <p:cNvSpPr/>
          <p:nvPr/>
        </p:nvSpPr>
        <p:spPr>
          <a:xfrm rot="-5400000">
            <a:off x="1939672" y="1488216"/>
            <a:ext cx="3827509" cy="2168821"/>
          </a:xfrm>
          <a:custGeom>
            <a:rect b="b" l="l" r="r" t="t"/>
            <a:pathLst>
              <a:path extrusionOk="0" h="3599703" w="6352712">
                <a:moveTo>
                  <a:pt x="2952238" y="3599703"/>
                </a:moveTo>
                <a:cubicBezTo>
                  <a:pt x="3026323" y="3599703"/>
                  <a:pt x="3089887" y="3554660"/>
                  <a:pt x="3117039" y="3490466"/>
                </a:cubicBezTo>
                <a:lnTo>
                  <a:pt x="3118243" y="3484502"/>
                </a:lnTo>
                <a:lnTo>
                  <a:pt x="3290023" y="3484502"/>
                </a:lnTo>
                <a:cubicBezTo>
                  <a:pt x="5165295" y="3484502"/>
                  <a:pt x="5165295" y="3484502"/>
                  <a:pt x="5165295" y="3484502"/>
                </a:cubicBezTo>
                <a:cubicBezTo>
                  <a:pt x="5808479" y="3484502"/>
                  <a:pt x="6352712" y="2965004"/>
                  <a:pt x="6352712" y="2297083"/>
                </a:cubicBezTo>
                <a:cubicBezTo>
                  <a:pt x="6352712" y="1653898"/>
                  <a:pt x="5808479" y="1109664"/>
                  <a:pt x="5165295" y="1109664"/>
                </a:cubicBezTo>
                <a:cubicBezTo>
                  <a:pt x="4701459" y="1109664"/>
                  <a:pt x="4382571" y="1109664"/>
                  <a:pt x="4163337" y="1109664"/>
                </a:cubicBezTo>
                <a:lnTo>
                  <a:pt x="4122444" y="1109664"/>
                </a:lnTo>
                <a:lnTo>
                  <a:pt x="4074606" y="1109664"/>
                </a:lnTo>
                <a:lnTo>
                  <a:pt x="3923326" y="1109664"/>
                </a:lnTo>
                <a:cubicBezTo>
                  <a:pt x="3758221" y="1109664"/>
                  <a:pt x="3623689" y="1109664"/>
                  <a:pt x="3514074" y="1109664"/>
                </a:cubicBezTo>
                <a:lnTo>
                  <a:pt x="3464912" y="1109664"/>
                </a:lnTo>
                <a:lnTo>
                  <a:pt x="3425343" y="1109664"/>
                </a:lnTo>
                <a:lnTo>
                  <a:pt x="3265794" y="1109664"/>
                </a:lnTo>
                <a:cubicBezTo>
                  <a:pt x="3183241" y="1109664"/>
                  <a:pt x="3108332" y="1109664"/>
                  <a:pt x="3040359" y="1109664"/>
                </a:cubicBezTo>
                <a:lnTo>
                  <a:pt x="3039853" y="1109664"/>
                </a:lnTo>
                <a:lnTo>
                  <a:pt x="3039853" y="1110863"/>
                </a:lnTo>
                <a:lnTo>
                  <a:pt x="2931447" y="1110863"/>
                </a:lnTo>
                <a:lnTo>
                  <a:pt x="2927369" y="1110863"/>
                </a:lnTo>
                <a:lnTo>
                  <a:pt x="2887800" y="1110863"/>
                </a:lnTo>
                <a:lnTo>
                  <a:pt x="2839193" y="1110863"/>
                </a:lnTo>
                <a:cubicBezTo>
                  <a:pt x="2716971" y="1110863"/>
                  <a:pt x="2610028" y="1110863"/>
                  <a:pt x="2516452" y="1110863"/>
                </a:cubicBezTo>
                <a:lnTo>
                  <a:pt x="2278107" y="1110863"/>
                </a:lnTo>
                <a:lnTo>
                  <a:pt x="2273916" y="1110863"/>
                </a:lnTo>
                <a:lnTo>
                  <a:pt x="2230268" y="1110863"/>
                </a:lnTo>
                <a:lnTo>
                  <a:pt x="2189930" y="1110863"/>
                </a:lnTo>
                <a:cubicBezTo>
                  <a:pt x="1212155" y="1110863"/>
                  <a:pt x="1212155" y="1110863"/>
                  <a:pt x="1212155" y="1110863"/>
                </a:cubicBezTo>
                <a:cubicBezTo>
                  <a:pt x="618448" y="1110863"/>
                  <a:pt x="148428" y="616107"/>
                  <a:pt x="148428" y="47135"/>
                </a:cubicBezTo>
                <a:lnTo>
                  <a:pt x="153085" y="0"/>
                </a:lnTo>
                <a:lnTo>
                  <a:pt x="4784" y="0"/>
                </a:lnTo>
                <a:lnTo>
                  <a:pt x="0" y="47135"/>
                </a:lnTo>
                <a:cubicBezTo>
                  <a:pt x="0" y="690321"/>
                  <a:pt x="544233" y="1234554"/>
                  <a:pt x="1187418" y="1234554"/>
                </a:cubicBezTo>
                <a:cubicBezTo>
                  <a:pt x="1651253" y="1234554"/>
                  <a:pt x="1970141" y="1234554"/>
                  <a:pt x="2189375" y="1234554"/>
                </a:cubicBezTo>
                <a:lnTo>
                  <a:pt x="2230268" y="1234554"/>
                </a:lnTo>
                <a:lnTo>
                  <a:pt x="2278107" y="1234554"/>
                </a:lnTo>
                <a:lnTo>
                  <a:pt x="2429387" y="1234554"/>
                </a:lnTo>
                <a:cubicBezTo>
                  <a:pt x="2594492" y="1234554"/>
                  <a:pt x="2729023" y="1234554"/>
                  <a:pt x="2838638" y="1234554"/>
                </a:cubicBezTo>
                <a:lnTo>
                  <a:pt x="2887800" y="1234554"/>
                </a:lnTo>
                <a:lnTo>
                  <a:pt x="2927369" y="1234554"/>
                </a:lnTo>
                <a:lnTo>
                  <a:pt x="3086918" y="1234554"/>
                </a:lnTo>
                <a:cubicBezTo>
                  <a:pt x="3169471" y="1234554"/>
                  <a:pt x="3244380" y="1234554"/>
                  <a:pt x="3312353" y="1234554"/>
                </a:cubicBezTo>
                <a:lnTo>
                  <a:pt x="3312859" y="1234554"/>
                </a:lnTo>
                <a:lnTo>
                  <a:pt x="3312859" y="1233355"/>
                </a:lnTo>
                <a:lnTo>
                  <a:pt x="3421265" y="1233355"/>
                </a:lnTo>
                <a:lnTo>
                  <a:pt x="3425343" y="1233355"/>
                </a:lnTo>
                <a:lnTo>
                  <a:pt x="3464912" y="1233355"/>
                </a:lnTo>
                <a:lnTo>
                  <a:pt x="3513520" y="1233355"/>
                </a:lnTo>
                <a:cubicBezTo>
                  <a:pt x="3635741" y="1233355"/>
                  <a:pt x="3742685" y="1233355"/>
                  <a:pt x="3836260" y="1233355"/>
                </a:cubicBezTo>
                <a:lnTo>
                  <a:pt x="4074606" y="1233355"/>
                </a:lnTo>
                <a:lnTo>
                  <a:pt x="4078796" y="1233355"/>
                </a:lnTo>
                <a:lnTo>
                  <a:pt x="4122444" y="1233355"/>
                </a:lnTo>
                <a:lnTo>
                  <a:pt x="4162783" y="1233355"/>
                </a:lnTo>
                <a:cubicBezTo>
                  <a:pt x="5140558" y="1233355"/>
                  <a:pt x="5140558" y="1233355"/>
                  <a:pt x="5140558" y="1233355"/>
                </a:cubicBezTo>
                <a:cubicBezTo>
                  <a:pt x="5734265" y="1233355"/>
                  <a:pt x="6204284" y="1728112"/>
                  <a:pt x="6204284" y="2297083"/>
                </a:cubicBezTo>
                <a:cubicBezTo>
                  <a:pt x="6204284" y="2890791"/>
                  <a:pt x="5734265" y="3360811"/>
                  <a:pt x="5140558" y="3360811"/>
                </a:cubicBezTo>
                <a:cubicBezTo>
                  <a:pt x="4032571" y="3360811"/>
                  <a:pt x="3469921" y="3360811"/>
                  <a:pt x="3184200" y="3360811"/>
                </a:cubicBezTo>
                <a:lnTo>
                  <a:pt x="3118973" y="3360811"/>
                </a:lnTo>
                <a:lnTo>
                  <a:pt x="3117039" y="3351227"/>
                </a:lnTo>
                <a:cubicBezTo>
                  <a:pt x="3089887" y="3287034"/>
                  <a:pt x="3026323" y="3241991"/>
                  <a:pt x="2952238" y="3241991"/>
                </a:cubicBezTo>
                <a:cubicBezTo>
                  <a:pt x="2853458" y="3241991"/>
                  <a:pt x="2773382" y="3322067"/>
                  <a:pt x="2773382" y="3420847"/>
                </a:cubicBezTo>
                <a:cubicBezTo>
                  <a:pt x="2773382" y="3519627"/>
                  <a:pt x="2853458" y="3599703"/>
                  <a:pt x="2952238" y="3599703"/>
                </a:cubicBezTo>
                <a:close/>
              </a:path>
            </a:pathLst>
          </a:cu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342" name="Google Shape;342;p46"/>
          <p:cNvSpPr/>
          <p:nvPr/>
        </p:nvSpPr>
        <p:spPr>
          <a:xfrm flipH="1" rot="5400000">
            <a:off x="3647551" y="889706"/>
            <a:ext cx="1010400" cy="1010400"/>
          </a:xfrm>
          <a:prstGeom prst="ellipse">
            <a:avLst/>
          </a:pr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343" name="Google Shape;343;p46"/>
          <p:cNvSpPr/>
          <p:nvPr/>
        </p:nvSpPr>
        <p:spPr>
          <a:xfrm flipH="1" rot="-5400000">
            <a:off x="-530123" y="1187243"/>
            <a:ext cx="3829262" cy="2769015"/>
          </a:xfrm>
          <a:custGeom>
            <a:rect b="b" l="l" r="r" t="t"/>
            <a:pathLst>
              <a:path extrusionOk="0" h="3692020" w="5105682">
                <a:moveTo>
                  <a:pt x="0" y="1840748"/>
                </a:moveTo>
                <a:cubicBezTo>
                  <a:pt x="0" y="1303939"/>
                  <a:pt x="437401" y="886418"/>
                  <a:pt x="954329" y="886418"/>
                </a:cubicBezTo>
                <a:cubicBezTo>
                  <a:pt x="954329" y="886418"/>
                  <a:pt x="954329" y="886418"/>
                  <a:pt x="2083365" y="886418"/>
                </a:cubicBezTo>
                <a:lnTo>
                  <a:pt x="2103733" y="886418"/>
                </a:lnTo>
                <a:lnTo>
                  <a:pt x="2103733" y="886427"/>
                </a:lnTo>
                <a:lnTo>
                  <a:pt x="2130283" y="886427"/>
                </a:lnTo>
                <a:cubicBezTo>
                  <a:pt x="2183648" y="886427"/>
                  <a:pt x="2240535" y="886427"/>
                  <a:pt x="2301178" y="886427"/>
                </a:cubicBezTo>
                <a:lnTo>
                  <a:pt x="2481392" y="886427"/>
                </a:lnTo>
                <a:lnTo>
                  <a:pt x="2494606" y="886427"/>
                </a:lnTo>
                <a:lnTo>
                  <a:pt x="2507912" y="886427"/>
                </a:lnTo>
                <a:lnTo>
                  <a:pt x="2552841" y="886427"/>
                </a:lnTo>
                <a:lnTo>
                  <a:pt x="2610012" y="886427"/>
                </a:lnTo>
                <a:cubicBezTo>
                  <a:pt x="2716742" y="886427"/>
                  <a:pt x="2837562" y="886427"/>
                  <a:pt x="2974335" y="886427"/>
                </a:cubicBezTo>
                <a:lnTo>
                  <a:pt x="3001949" y="886427"/>
                </a:lnTo>
                <a:lnTo>
                  <a:pt x="3028469" y="886427"/>
                </a:lnTo>
                <a:lnTo>
                  <a:pt x="3032570" y="886427"/>
                </a:lnTo>
                <a:lnTo>
                  <a:pt x="3130570" y="886427"/>
                </a:lnTo>
                <a:cubicBezTo>
                  <a:pt x="3237299" y="886427"/>
                  <a:pt x="3358119" y="886427"/>
                  <a:pt x="3494892" y="886427"/>
                </a:cubicBezTo>
                <a:lnTo>
                  <a:pt x="3553128" y="886427"/>
                </a:lnTo>
                <a:lnTo>
                  <a:pt x="3637051" y="886427"/>
                </a:lnTo>
                <a:cubicBezTo>
                  <a:pt x="3784666" y="886427"/>
                  <a:pt x="3948852" y="886427"/>
                  <a:pt x="4131473" y="886427"/>
                </a:cubicBezTo>
                <a:cubicBezTo>
                  <a:pt x="4608636" y="886427"/>
                  <a:pt x="4986390" y="508671"/>
                  <a:pt x="4986390" y="31508"/>
                </a:cubicBezTo>
                <a:lnTo>
                  <a:pt x="4983172" y="0"/>
                </a:lnTo>
                <a:lnTo>
                  <a:pt x="5102388" y="0"/>
                </a:lnTo>
                <a:lnTo>
                  <a:pt x="5105682" y="31508"/>
                </a:lnTo>
                <a:cubicBezTo>
                  <a:pt x="5105682" y="568317"/>
                  <a:pt x="4668282" y="985838"/>
                  <a:pt x="4151354" y="985838"/>
                </a:cubicBezTo>
                <a:cubicBezTo>
                  <a:pt x="4151354" y="985838"/>
                  <a:pt x="4151354" y="985838"/>
                  <a:pt x="3675042" y="985838"/>
                </a:cubicBezTo>
                <a:lnTo>
                  <a:pt x="3553128" y="985838"/>
                </a:lnTo>
                <a:lnTo>
                  <a:pt x="3545765" y="985838"/>
                </a:lnTo>
                <a:cubicBezTo>
                  <a:pt x="3440952" y="985838"/>
                  <a:pt x="3317998" y="985838"/>
                  <a:pt x="3173763" y="985838"/>
                </a:cubicBezTo>
                <a:lnTo>
                  <a:pt x="3032570" y="985838"/>
                </a:lnTo>
                <a:lnTo>
                  <a:pt x="3025208" y="985838"/>
                </a:lnTo>
                <a:lnTo>
                  <a:pt x="3022318" y="985838"/>
                </a:lnTo>
                <a:lnTo>
                  <a:pt x="3001949" y="985838"/>
                </a:lnTo>
                <a:lnTo>
                  <a:pt x="2914232" y="985838"/>
                </a:lnTo>
                <a:cubicBezTo>
                  <a:pt x="2836061" y="985838"/>
                  <a:pt x="2749362" y="985838"/>
                  <a:pt x="2653206" y="985838"/>
                </a:cubicBezTo>
                <a:lnTo>
                  <a:pt x="2552841" y="985838"/>
                </a:lnTo>
                <a:lnTo>
                  <a:pt x="2545478" y="985838"/>
                </a:lnTo>
                <a:lnTo>
                  <a:pt x="2501761" y="985838"/>
                </a:lnTo>
                <a:lnTo>
                  <a:pt x="2481392" y="985838"/>
                </a:lnTo>
                <a:lnTo>
                  <a:pt x="2434503" y="985838"/>
                </a:lnTo>
                <a:cubicBezTo>
                  <a:pt x="2317247" y="985838"/>
                  <a:pt x="2180803" y="985838"/>
                  <a:pt x="2022032" y="985838"/>
                </a:cubicBezTo>
                <a:lnTo>
                  <a:pt x="2001663" y="985838"/>
                </a:lnTo>
                <a:lnTo>
                  <a:pt x="2001663" y="985828"/>
                </a:lnTo>
                <a:lnTo>
                  <a:pt x="1975112" y="985828"/>
                </a:lnTo>
                <a:cubicBezTo>
                  <a:pt x="1726079" y="985828"/>
                  <a:pt x="1400323" y="985828"/>
                  <a:pt x="974210" y="985828"/>
                </a:cubicBezTo>
                <a:cubicBezTo>
                  <a:pt x="497047" y="985828"/>
                  <a:pt x="119292" y="1363585"/>
                  <a:pt x="119292" y="1840748"/>
                </a:cubicBezTo>
                <a:cubicBezTo>
                  <a:pt x="119292" y="2298031"/>
                  <a:pt x="497047" y="2695668"/>
                  <a:pt x="974210" y="2695668"/>
                </a:cubicBezTo>
                <a:cubicBezTo>
                  <a:pt x="974210" y="2695668"/>
                  <a:pt x="974210" y="2695668"/>
                  <a:pt x="1760049" y="2695668"/>
                </a:cubicBezTo>
                <a:lnTo>
                  <a:pt x="1792469" y="2695668"/>
                </a:lnTo>
                <a:lnTo>
                  <a:pt x="1827549" y="2695668"/>
                </a:lnTo>
                <a:lnTo>
                  <a:pt x="1830917" y="2695668"/>
                </a:lnTo>
                <a:lnTo>
                  <a:pt x="2022476" y="2695668"/>
                </a:lnTo>
                <a:cubicBezTo>
                  <a:pt x="2097683" y="2695668"/>
                  <a:pt x="2183633" y="2695668"/>
                  <a:pt x="2281863" y="2695668"/>
                </a:cubicBezTo>
                <a:lnTo>
                  <a:pt x="2320929" y="2695668"/>
                </a:lnTo>
                <a:lnTo>
                  <a:pt x="2352730" y="2695668"/>
                </a:lnTo>
                <a:lnTo>
                  <a:pt x="2356007" y="2695668"/>
                </a:lnTo>
                <a:lnTo>
                  <a:pt x="2443134" y="2695668"/>
                </a:lnTo>
                <a:lnTo>
                  <a:pt x="2443134" y="2694705"/>
                </a:lnTo>
                <a:lnTo>
                  <a:pt x="2443540" y="2694705"/>
                </a:lnTo>
                <a:cubicBezTo>
                  <a:pt x="2498170" y="2694705"/>
                  <a:pt x="2558375" y="2694705"/>
                  <a:pt x="2624723" y="2694705"/>
                </a:cubicBezTo>
                <a:lnTo>
                  <a:pt x="2752952" y="2694705"/>
                </a:lnTo>
                <a:lnTo>
                  <a:pt x="2784754" y="2694705"/>
                </a:lnTo>
                <a:lnTo>
                  <a:pt x="2824265" y="2694705"/>
                </a:lnTo>
                <a:cubicBezTo>
                  <a:pt x="2912363" y="2694705"/>
                  <a:pt x="3020487" y="2694705"/>
                  <a:pt x="3153182" y="2694705"/>
                </a:cubicBezTo>
                <a:lnTo>
                  <a:pt x="3274766" y="2694705"/>
                </a:lnTo>
                <a:lnTo>
                  <a:pt x="3313213" y="2694705"/>
                </a:lnTo>
                <a:lnTo>
                  <a:pt x="3346079" y="2694705"/>
                </a:lnTo>
                <a:cubicBezTo>
                  <a:pt x="3522278" y="2694705"/>
                  <a:pt x="3778568" y="2694705"/>
                  <a:pt x="4151354" y="2694705"/>
                </a:cubicBezTo>
                <a:cubicBezTo>
                  <a:pt x="4668282" y="2694705"/>
                  <a:pt x="5105682" y="3132106"/>
                  <a:pt x="5105682" y="3649035"/>
                </a:cubicBezTo>
                <a:lnTo>
                  <a:pt x="5103499" y="3692020"/>
                </a:lnTo>
                <a:lnTo>
                  <a:pt x="4984267" y="3692020"/>
                </a:lnTo>
                <a:lnTo>
                  <a:pt x="4986390" y="3649035"/>
                </a:lnTo>
                <a:cubicBezTo>
                  <a:pt x="4986390" y="3191752"/>
                  <a:pt x="4608636" y="2794115"/>
                  <a:pt x="4131473" y="2794115"/>
                </a:cubicBezTo>
                <a:cubicBezTo>
                  <a:pt x="4131473" y="2794115"/>
                  <a:pt x="4131473" y="2794115"/>
                  <a:pt x="3345634" y="2794115"/>
                </a:cubicBezTo>
                <a:lnTo>
                  <a:pt x="3313213" y="2794115"/>
                </a:lnTo>
                <a:lnTo>
                  <a:pt x="3278133" y="2794115"/>
                </a:lnTo>
                <a:lnTo>
                  <a:pt x="3274766" y="2794115"/>
                </a:lnTo>
                <a:lnTo>
                  <a:pt x="3083207" y="2794115"/>
                </a:lnTo>
                <a:cubicBezTo>
                  <a:pt x="3008000" y="2794115"/>
                  <a:pt x="2922049" y="2794115"/>
                  <a:pt x="2823820" y="2794115"/>
                </a:cubicBezTo>
                <a:lnTo>
                  <a:pt x="2784754" y="2794115"/>
                </a:lnTo>
                <a:lnTo>
                  <a:pt x="2752952" y="2794115"/>
                </a:lnTo>
                <a:lnTo>
                  <a:pt x="2749675" y="2794115"/>
                </a:lnTo>
                <a:lnTo>
                  <a:pt x="2662549" y="2794115"/>
                </a:lnTo>
                <a:lnTo>
                  <a:pt x="2662549" y="2795078"/>
                </a:lnTo>
                <a:lnTo>
                  <a:pt x="2662142" y="2795078"/>
                </a:lnTo>
                <a:cubicBezTo>
                  <a:pt x="2607512" y="2795078"/>
                  <a:pt x="2547308" y="2795078"/>
                  <a:pt x="2480960" y="2795078"/>
                </a:cubicBezTo>
                <a:lnTo>
                  <a:pt x="2352730" y="2795078"/>
                </a:lnTo>
                <a:lnTo>
                  <a:pt x="2320929" y="2795078"/>
                </a:lnTo>
                <a:lnTo>
                  <a:pt x="2281417" y="2795078"/>
                </a:lnTo>
                <a:cubicBezTo>
                  <a:pt x="2193319" y="2795078"/>
                  <a:pt x="2085196" y="2795078"/>
                  <a:pt x="1952501" y="2795078"/>
                </a:cubicBezTo>
                <a:lnTo>
                  <a:pt x="1830917" y="2795078"/>
                </a:lnTo>
                <a:lnTo>
                  <a:pt x="1792469" y="2795078"/>
                </a:lnTo>
                <a:lnTo>
                  <a:pt x="1759603" y="2795078"/>
                </a:lnTo>
                <a:cubicBezTo>
                  <a:pt x="1583405" y="2795078"/>
                  <a:pt x="1327114" y="2795078"/>
                  <a:pt x="954329" y="2795078"/>
                </a:cubicBezTo>
                <a:cubicBezTo>
                  <a:pt x="437401" y="2795078"/>
                  <a:pt x="0" y="2357677"/>
                  <a:pt x="0" y="1840748"/>
                </a:cubicBezTo>
                <a:close/>
              </a:path>
            </a:pathLst>
          </a:cu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344" name="Google Shape;344;p46"/>
          <p:cNvSpPr/>
          <p:nvPr/>
        </p:nvSpPr>
        <p:spPr>
          <a:xfrm flipH="1" rot="5400000">
            <a:off x="878534" y="889706"/>
            <a:ext cx="1010400" cy="1010400"/>
          </a:xfrm>
          <a:prstGeom prst="ellipse">
            <a:avLst/>
          </a:pr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345" name="Google Shape;345;p46"/>
          <p:cNvSpPr txBox="1"/>
          <p:nvPr/>
        </p:nvSpPr>
        <p:spPr>
          <a:xfrm>
            <a:off x="1008465" y="2100949"/>
            <a:ext cx="750300" cy="438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200">
                <a:solidFill>
                  <a:srgbClr val="3F3F3F"/>
                </a:solidFill>
                <a:latin typeface="Quicksand"/>
                <a:ea typeface="Quicksand"/>
                <a:cs typeface="Quicksand"/>
                <a:sym typeface="Quicksand"/>
              </a:rPr>
              <a:t>2022</a:t>
            </a:r>
            <a:endParaRPr sz="1100"/>
          </a:p>
          <a:p>
            <a:pPr indent="0" lvl="0" marL="0" marR="0" rtl="0" algn="ctr">
              <a:spcBef>
                <a:spcPts val="0"/>
              </a:spcBef>
              <a:spcAft>
                <a:spcPts val="0"/>
              </a:spcAft>
              <a:buNone/>
            </a:pPr>
            <a:r>
              <a:rPr b="1" lang="en" sz="1200">
                <a:solidFill>
                  <a:srgbClr val="3F3F3F"/>
                </a:solidFill>
                <a:latin typeface="Quicksand"/>
                <a:ea typeface="Quicksand"/>
                <a:cs typeface="Quicksand"/>
                <a:sym typeface="Quicksand"/>
              </a:rPr>
              <a:t>Growing</a:t>
            </a:r>
            <a:endParaRPr sz="1100"/>
          </a:p>
        </p:txBody>
      </p:sp>
      <p:sp>
        <p:nvSpPr>
          <p:cNvPr id="346" name="Google Shape;346;p46"/>
          <p:cNvSpPr txBox="1"/>
          <p:nvPr/>
        </p:nvSpPr>
        <p:spPr>
          <a:xfrm>
            <a:off x="3800924" y="2100949"/>
            <a:ext cx="703500" cy="438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200">
                <a:solidFill>
                  <a:srgbClr val="3F3F3F"/>
                </a:solidFill>
                <a:latin typeface="Quicksand"/>
                <a:ea typeface="Quicksand"/>
                <a:cs typeface="Quicksand"/>
                <a:sym typeface="Quicksand"/>
              </a:rPr>
              <a:t>2023</a:t>
            </a:r>
            <a:endParaRPr sz="1100"/>
          </a:p>
          <a:p>
            <a:pPr indent="0" lvl="0" marL="0" marR="0" rtl="0" algn="ctr">
              <a:spcBef>
                <a:spcPts val="0"/>
              </a:spcBef>
              <a:spcAft>
                <a:spcPts val="0"/>
              </a:spcAft>
              <a:buNone/>
            </a:pPr>
            <a:r>
              <a:rPr b="1" lang="en" sz="1200">
                <a:solidFill>
                  <a:srgbClr val="3F3F3F"/>
                </a:solidFill>
                <a:latin typeface="Quicksand"/>
                <a:ea typeface="Quicksand"/>
                <a:cs typeface="Quicksand"/>
                <a:sym typeface="Quicksand"/>
              </a:rPr>
              <a:t>Staying</a:t>
            </a:r>
            <a:endParaRPr sz="1100"/>
          </a:p>
        </p:txBody>
      </p:sp>
      <p:sp>
        <p:nvSpPr>
          <p:cNvPr id="347" name="Google Shape;347;p46"/>
          <p:cNvSpPr txBox="1"/>
          <p:nvPr/>
        </p:nvSpPr>
        <p:spPr>
          <a:xfrm>
            <a:off x="5536475" y="815284"/>
            <a:ext cx="2964000" cy="36711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 sz="900">
                <a:solidFill>
                  <a:schemeClr val="dk1"/>
                </a:solidFill>
                <a:latin typeface="Lato"/>
                <a:ea typeface="Lato"/>
                <a:cs typeface="Lato"/>
                <a:sym typeface="Lato"/>
              </a:rPr>
              <a:t>Our current revenue run</a:t>
            </a:r>
            <a:r>
              <a:rPr lang="en" sz="900">
                <a:solidFill>
                  <a:schemeClr val="dk1"/>
                </a:solidFill>
                <a:latin typeface="Lato"/>
                <a:ea typeface="Lato"/>
                <a:cs typeface="Lato"/>
                <a:sym typeface="Lato"/>
              </a:rPr>
              <a:t> rate is $500,000 per year, with a gross margin of 60%. We have seen consistent revenue growth since launching the business, with Q4 2020 revenue of $150,000, up from $50,000 in Q1 2020.Customer </a:t>
            </a:r>
            <a:endParaRPr sz="900">
              <a:solidFill>
                <a:schemeClr val="dk1"/>
              </a:solidFill>
              <a:latin typeface="Lato"/>
              <a:ea typeface="Lato"/>
              <a:cs typeface="Lato"/>
              <a:sym typeface="Lato"/>
            </a:endParaRPr>
          </a:p>
          <a:p>
            <a:pPr indent="0" lvl="0" marL="0" marR="0" rtl="0" algn="l">
              <a:lnSpc>
                <a:spcPct val="150000"/>
              </a:lnSpc>
              <a:spcBef>
                <a:spcPts val="0"/>
              </a:spcBef>
              <a:spcAft>
                <a:spcPts val="0"/>
              </a:spcAft>
              <a:buNone/>
            </a:pPr>
            <a:r>
              <a:t/>
            </a:r>
            <a:endParaRPr sz="900">
              <a:solidFill>
                <a:schemeClr val="dk1"/>
              </a:solidFill>
              <a:latin typeface="Lato"/>
              <a:ea typeface="Lato"/>
              <a:cs typeface="Lato"/>
              <a:sym typeface="Lato"/>
            </a:endParaRPr>
          </a:p>
          <a:p>
            <a:pPr indent="0" lvl="0" marL="0" marR="0" rtl="0" algn="l">
              <a:lnSpc>
                <a:spcPct val="150000"/>
              </a:lnSpc>
              <a:spcBef>
                <a:spcPts val="0"/>
              </a:spcBef>
              <a:spcAft>
                <a:spcPts val="0"/>
              </a:spcAft>
              <a:buNone/>
            </a:pPr>
            <a:r>
              <a:rPr b="1" lang="en" sz="900">
                <a:solidFill>
                  <a:schemeClr val="dk1"/>
                </a:solidFill>
                <a:latin typeface="Lato"/>
                <a:ea typeface="Lato"/>
                <a:cs typeface="Lato"/>
                <a:sym typeface="Lato"/>
              </a:rPr>
              <a:t>Engagement: </a:t>
            </a:r>
            <a:r>
              <a:rPr lang="en" sz="900">
                <a:solidFill>
                  <a:schemeClr val="dk1"/>
                </a:solidFill>
                <a:latin typeface="Lato"/>
                <a:ea typeface="Lato"/>
                <a:cs typeface="Lato"/>
                <a:sym typeface="Lato"/>
              </a:rPr>
              <a:t>Our customers spend an average of 3 hours engaging with our training programs, and we have received positive feedback on the quality and effectiveness of our training.</a:t>
            </a:r>
            <a:endParaRPr sz="900">
              <a:solidFill>
                <a:schemeClr val="dk1"/>
              </a:solidFill>
              <a:latin typeface="Lato"/>
              <a:ea typeface="Lato"/>
              <a:cs typeface="Lato"/>
              <a:sym typeface="Lato"/>
            </a:endParaRPr>
          </a:p>
          <a:p>
            <a:pPr indent="0" lvl="0" marL="0" marR="0" rtl="0" algn="l">
              <a:lnSpc>
                <a:spcPct val="150000"/>
              </a:lnSpc>
              <a:spcBef>
                <a:spcPts val="0"/>
              </a:spcBef>
              <a:spcAft>
                <a:spcPts val="0"/>
              </a:spcAft>
              <a:buNone/>
            </a:pPr>
            <a:r>
              <a:t/>
            </a:r>
            <a:endParaRPr sz="900">
              <a:solidFill>
                <a:schemeClr val="dk1"/>
              </a:solidFill>
              <a:latin typeface="Lato"/>
              <a:ea typeface="Lato"/>
              <a:cs typeface="Lato"/>
              <a:sym typeface="Lato"/>
            </a:endParaRPr>
          </a:p>
          <a:p>
            <a:pPr indent="0" lvl="0" marL="0" marR="0" rtl="0" algn="l">
              <a:lnSpc>
                <a:spcPct val="150000"/>
              </a:lnSpc>
              <a:spcBef>
                <a:spcPts val="0"/>
              </a:spcBef>
              <a:spcAft>
                <a:spcPts val="0"/>
              </a:spcAft>
              <a:buNone/>
            </a:pPr>
            <a:r>
              <a:rPr b="1" lang="en" sz="900">
                <a:solidFill>
                  <a:schemeClr val="dk1"/>
                </a:solidFill>
                <a:latin typeface="Lato"/>
                <a:ea typeface="Lato"/>
                <a:cs typeface="Lato"/>
                <a:sym typeface="Lato"/>
              </a:rPr>
              <a:t>Retention:</a:t>
            </a:r>
            <a:r>
              <a:rPr lang="en" sz="900">
                <a:solidFill>
                  <a:schemeClr val="dk1"/>
                </a:solidFill>
                <a:latin typeface="Lato"/>
                <a:ea typeface="Lato"/>
                <a:cs typeface="Lato"/>
                <a:sym typeface="Lato"/>
              </a:rPr>
              <a:t> We have seen a 100% retention rate for repeat customers, with many customers returning for additional training or equipment purchases.</a:t>
            </a:r>
            <a:endParaRPr sz="900">
              <a:solidFill>
                <a:schemeClr val="dk1"/>
              </a:solidFill>
              <a:latin typeface="Lato"/>
              <a:ea typeface="Lato"/>
              <a:cs typeface="Lato"/>
              <a:sym typeface="Lato"/>
            </a:endParaRPr>
          </a:p>
          <a:p>
            <a:pPr indent="0" lvl="0" marL="0" marR="0" rtl="0" algn="l">
              <a:lnSpc>
                <a:spcPct val="150000"/>
              </a:lnSpc>
              <a:spcBef>
                <a:spcPts val="0"/>
              </a:spcBef>
              <a:spcAft>
                <a:spcPts val="0"/>
              </a:spcAft>
              <a:buNone/>
            </a:pPr>
            <a:r>
              <a:t/>
            </a:r>
            <a:endParaRPr sz="900">
              <a:solidFill>
                <a:schemeClr val="dk1"/>
              </a:solidFill>
              <a:latin typeface="Lato"/>
              <a:ea typeface="Lato"/>
              <a:cs typeface="Lato"/>
              <a:sym typeface="Lato"/>
            </a:endParaRPr>
          </a:p>
          <a:p>
            <a:pPr indent="0" lvl="0" marL="0" marR="0" rtl="0" algn="l">
              <a:lnSpc>
                <a:spcPct val="150000"/>
              </a:lnSpc>
              <a:spcBef>
                <a:spcPts val="0"/>
              </a:spcBef>
              <a:spcAft>
                <a:spcPts val="0"/>
              </a:spcAft>
              <a:buNone/>
            </a:pPr>
            <a:r>
              <a:rPr b="1" lang="en" sz="900">
                <a:solidFill>
                  <a:schemeClr val="dk1"/>
                </a:solidFill>
                <a:latin typeface="Lato"/>
                <a:ea typeface="Lato"/>
                <a:cs typeface="Lato"/>
                <a:sym typeface="Lato"/>
              </a:rPr>
              <a:t>Partnerships:</a:t>
            </a:r>
            <a:r>
              <a:rPr lang="en" sz="900">
                <a:solidFill>
                  <a:schemeClr val="dk1"/>
                </a:solidFill>
                <a:latin typeface="Lato"/>
                <a:ea typeface="Lato"/>
                <a:cs typeface="Lato"/>
                <a:sym typeface="Lato"/>
              </a:rPr>
              <a:t> We have established partnerships with several local businesses, including outdoor recreation stores and survivalist communities, to promote our services. These partnerships have resulted in a</a:t>
            </a:r>
            <a:endParaRPr sz="900">
              <a:solidFill>
                <a:schemeClr val="dk1"/>
              </a:solidFill>
              <a:latin typeface="Lato"/>
              <a:ea typeface="Lato"/>
              <a:cs typeface="Lato"/>
              <a:sym typeface="Lato"/>
            </a:endParaRPr>
          </a:p>
        </p:txBody>
      </p:sp>
      <p:sp>
        <p:nvSpPr>
          <p:cNvPr id="348" name="Google Shape;348;p46"/>
          <p:cNvSpPr txBox="1"/>
          <p:nvPr/>
        </p:nvSpPr>
        <p:spPr>
          <a:xfrm>
            <a:off x="3724736" y="2571749"/>
            <a:ext cx="855900" cy="9696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 sz="900">
                <a:solidFill>
                  <a:srgbClr val="7F7F7F"/>
                </a:solidFill>
                <a:latin typeface="Lato"/>
                <a:ea typeface="Lato"/>
                <a:cs typeface="Lato"/>
                <a:sym typeface="Lato"/>
              </a:rPr>
              <a:t>We have partnerships in place to grow beyond this years success. </a:t>
            </a:r>
            <a:endParaRPr sz="1100"/>
          </a:p>
        </p:txBody>
      </p:sp>
      <p:sp>
        <p:nvSpPr>
          <p:cNvPr id="349" name="Google Shape;349;p46"/>
          <p:cNvSpPr txBox="1"/>
          <p:nvPr/>
        </p:nvSpPr>
        <p:spPr>
          <a:xfrm>
            <a:off x="955721" y="2571749"/>
            <a:ext cx="855900" cy="11775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 sz="900">
                <a:solidFill>
                  <a:srgbClr val="7F7F7F"/>
                </a:solidFill>
                <a:latin typeface="Lato"/>
                <a:ea typeface="Lato"/>
                <a:cs typeface="Lato"/>
                <a:sym typeface="Lato"/>
              </a:rPr>
              <a:t>We started </a:t>
            </a:r>
            <a:r>
              <a:rPr lang="en" sz="900">
                <a:solidFill>
                  <a:srgbClr val="7F7F7F"/>
                </a:solidFill>
                <a:latin typeface="Lato"/>
                <a:ea typeface="Lato"/>
                <a:cs typeface="Lato"/>
                <a:sym typeface="Lato"/>
              </a:rPr>
              <a:t>launching</a:t>
            </a:r>
            <a:r>
              <a:rPr lang="en" sz="900">
                <a:solidFill>
                  <a:srgbClr val="7F7F7F"/>
                </a:solidFill>
                <a:latin typeface="Lato"/>
                <a:ea typeface="Lato"/>
                <a:cs typeface="Lato"/>
                <a:sym typeface="Lato"/>
              </a:rPr>
              <a:t> events and saw great traction with 100% infection rates. </a:t>
            </a:r>
            <a:endParaRPr sz="1100"/>
          </a:p>
        </p:txBody>
      </p:sp>
      <p:sp>
        <p:nvSpPr>
          <p:cNvPr id="350" name="Google Shape;350;p46"/>
          <p:cNvSpPr/>
          <p:nvPr/>
        </p:nvSpPr>
        <p:spPr>
          <a:xfrm>
            <a:off x="3974989" y="1175836"/>
            <a:ext cx="355426" cy="440671"/>
          </a:xfrm>
          <a:custGeom>
            <a:rect b="b" l="l" r="r" t="t"/>
            <a:pathLst>
              <a:path extrusionOk="0" h="128" w="104">
                <a:moveTo>
                  <a:pt x="56" y="0"/>
                </a:moveTo>
                <a:cubicBezTo>
                  <a:pt x="48" y="0"/>
                  <a:pt x="48" y="0"/>
                  <a:pt x="48" y="0"/>
                </a:cubicBezTo>
                <a:cubicBezTo>
                  <a:pt x="44" y="0"/>
                  <a:pt x="40" y="4"/>
                  <a:pt x="40" y="8"/>
                </a:cubicBezTo>
                <a:cubicBezTo>
                  <a:pt x="40" y="120"/>
                  <a:pt x="40" y="120"/>
                  <a:pt x="40" y="120"/>
                </a:cubicBezTo>
                <a:cubicBezTo>
                  <a:pt x="40" y="124"/>
                  <a:pt x="44" y="128"/>
                  <a:pt x="48" y="128"/>
                </a:cubicBezTo>
                <a:cubicBezTo>
                  <a:pt x="56" y="128"/>
                  <a:pt x="56" y="128"/>
                  <a:pt x="56" y="128"/>
                </a:cubicBezTo>
                <a:cubicBezTo>
                  <a:pt x="60" y="128"/>
                  <a:pt x="64" y="124"/>
                  <a:pt x="64" y="120"/>
                </a:cubicBezTo>
                <a:cubicBezTo>
                  <a:pt x="64" y="8"/>
                  <a:pt x="64" y="8"/>
                  <a:pt x="64" y="8"/>
                </a:cubicBezTo>
                <a:cubicBezTo>
                  <a:pt x="64" y="4"/>
                  <a:pt x="60" y="0"/>
                  <a:pt x="56" y="0"/>
                </a:cubicBezTo>
                <a:close/>
                <a:moveTo>
                  <a:pt x="56" y="116"/>
                </a:moveTo>
                <a:cubicBezTo>
                  <a:pt x="56" y="118"/>
                  <a:pt x="54" y="120"/>
                  <a:pt x="52" y="120"/>
                </a:cubicBezTo>
                <a:cubicBezTo>
                  <a:pt x="50" y="120"/>
                  <a:pt x="48" y="118"/>
                  <a:pt x="48" y="116"/>
                </a:cubicBezTo>
                <a:cubicBezTo>
                  <a:pt x="48" y="12"/>
                  <a:pt x="48" y="12"/>
                  <a:pt x="48" y="12"/>
                </a:cubicBezTo>
                <a:cubicBezTo>
                  <a:pt x="48" y="10"/>
                  <a:pt x="50" y="8"/>
                  <a:pt x="52" y="8"/>
                </a:cubicBezTo>
                <a:cubicBezTo>
                  <a:pt x="54" y="8"/>
                  <a:pt x="56" y="10"/>
                  <a:pt x="56" y="12"/>
                </a:cubicBezTo>
                <a:lnTo>
                  <a:pt x="56" y="116"/>
                </a:lnTo>
                <a:close/>
                <a:moveTo>
                  <a:pt x="16" y="36"/>
                </a:moveTo>
                <a:cubicBezTo>
                  <a:pt x="8" y="36"/>
                  <a:pt x="8" y="36"/>
                  <a:pt x="8" y="36"/>
                </a:cubicBezTo>
                <a:cubicBezTo>
                  <a:pt x="4" y="36"/>
                  <a:pt x="0" y="40"/>
                  <a:pt x="0" y="44"/>
                </a:cubicBezTo>
                <a:cubicBezTo>
                  <a:pt x="0" y="120"/>
                  <a:pt x="0" y="120"/>
                  <a:pt x="0" y="120"/>
                </a:cubicBezTo>
                <a:cubicBezTo>
                  <a:pt x="0" y="124"/>
                  <a:pt x="4" y="128"/>
                  <a:pt x="8" y="128"/>
                </a:cubicBezTo>
                <a:cubicBezTo>
                  <a:pt x="16" y="128"/>
                  <a:pt x="16" y="128"/>
                  <a:pt x="16" y="128"/>
                </a:cubicBezTo>
                <a:cubicBezTo>
                  <a:pt x="20" y="128"/>
                  <a:pt x="24" y="124"/>
                  <a:pt x="24" y="120"/>
                </a:cubicBezTo>
                <a:cubicBezTo>
                  <a:pt x="24" y="44"/>
                  <a:pt x="24" y="44"/>
                  <a:pt x="24" y="44"/>
                </a:cubicBezTo>
                <a:cubicBezTo>
                  <a:pt x="24" y="40"/>
                  <a:pt x="20" y="36"/>
                  <a:pt x="16" y="36"/>
                </a:cubicBezTo>
                <a:close/>
                <a:moveTo>
                  <a:pt x="16" y="116"/>
                </a:moveTo>
                <a:cubicBezTo>
                  <a:pt x="16" y="118"/>
                  <a:pt x="14" y="120"/>
                  <a:pt x="12" y="120"/>
                </a:cubicBezTo>
                <a:cubicBezTo>
                  <a:pt x="10" y="120"/>
                  <a:pt x="8" y="118"/>
                  <a:pt x="8" y="116"/>
                </a:cubicBezTo>
                <a:cubicBezTo>
                  <a:pt x="8" y="48"/>
                  <a:pt x="8" y="48"/>
                  <a:pt x="8" y="48"/>
                </a:cubicBezTo>
                <a:cubicBezTo>
                  <a:pt x="8" y="46"/>
                  <a:pt x="10" y="44"/>
                  <a:pt x="12" y="44"/>
                </a:cubicBezTo>
                <a:cubicBezTo>
                  <a:pt x="14" y="44"/>
                  <a:pt x="16" y="46"/>
                  <a:pt x="16" y="48"/>
                </a:cubicBezTo>
                <a:lnTo>
                  <a:pt x="16" y="116"/>
                </a:lnTo>
                <a:close/>
                <a:moveTo>
                  <a:pt x="96" y="64"/>
                </a:moveTo>
                <a:cubicBezTo>
                  <a:pt x="88" y="64"/>
                  <a:pt x="88" y="64"/>
                  <a:pt x="88" y="64"/>
                </a:cubicBezTo>
                <a:cubicBezTo>
                  <a:pt x="84" y="64"/>
                  <a:pt x="80" y="68"/>
                  <a:pt x="80" y="72"/>
                </a:cubicBezTo>
                <a:cubicBezTo>
                  <a:pt x="80" y="120"/>
                  <a:pt x="80" y="120"/>
                  <a:pt x="80" y="120"/>
                </a:cubicBezTo>
                <a:cubicBezTo>
                  <a:pt x="80" y="124"/>
                  <a:pt x="84" y="128"/>
                  <a:pt x="88" y="128"/>
                </a:cubicBezTo>
                <a:cubicBezTo>
                  <a:pt x="96" y="128"/>
                  <a:pt x="96" y="128"/>
                  <a:pt x="96" y="128"/>
                </a:cubicBezTo>
                <a:cubicBezTo>
                  <a:pt x="100" y="128"/>
                  <a:pt x="104" y="124"/>
                  <a:pt x="104" y="120"/>
                </a:cubicBezTo>
                <a:cubicBezTo>
                  <a:pt x="104" y="72"/>
                  <a:pt x="104" y="72"/>
                  <a:pt x="104" y="72"/>
                </a:cubicBezTo>
                <a:cubicBezTo>
                  <a:pt x="104" y="68"/>
                  <a:pt x="100" y="64"/>
                  <a:pt x="96" y="64"/>
                </a:cubicBezTo>
                <a:close/>
                <a:moveTo>
                  <a:pt x="96" y="116"/>
                </a:moveTo>
                <a:cubicBezTo>
                  <a:pt x="96" y="118"/>
                  <a:pt x="94" y="120"/>
                  <a:pt x="92" y="120"/>
                </a:cubicBezTo>
                <a:cubicBezTo>
                  <a:pt x="90" y="120"/>
                  <a:pt x="88" y="118"/>
                  <a:pt x="88" y="116"/>
                </a:cubicBezTo>
                <a:cubicBezTo>
                  <a:pt x="88" y="76"/>
                  <a:pt x="88" y="76"/>
                  <a:pt x="88" y="76"/>
                </a:cubicBezTo>
                <a:cubicBezTo>
                  <a:pt x="88" y="74"/>
                  <a:pt x="90" y="72"/>
                  <a:pt x="92" y="72"/>
                </a:cubicBezTo>
                <a:cubicBezTo>
                  <a:pt x="94" y="72"/>
                  <a:pt x="96" y="74"/>
                  <a:pt x="96" y="76"/>
                </a:cubicBezTo>
                <a:lnTo>
                  <a:pt x="96" y="116"/>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351" name="Google Shape;351;p46"/>
          <p:cNvSpPr/>
          <p:nvPr/>
        </p:nvSpPr>
        <p:spPr>
          <a:xfrm>
            <a:off x="1164211" y="1173210"/>
            <a:ext cx="438951" cy="443297"/>
          </a:xfrm>
          <a:custGeom>
            <a:rect b="b" l="l" r="r" t="t"/>
            <a:pathLst>
              <a:path extrusionOk="0" h="128" w="128">
                <a:moveTo>
                  <a:pt x="64" y="80"/>
                </a:moveTo>
                <a:cubicBezTo>
                  <a:pt x="66" y="80"/>
                  <a:pt x="68" y="78"/>
                  <a:pt x="68" y="76"/>
                </a:cubicBezTo>
                <a:cubicBezTo>
                  <a:pt x="68" y="28"/>
                  <a:pt x="68" y="28"/>
                  <a:pt x="68" y="28"/>
                </a:cubicBezTo>
                <a:cubicBezTo>
                  <a:pt x="68" y="26"/>
                  <a:pt x="66" y="24"/>
                  <a:pt x="64" y="24"/>
                </a:cubicBezTo>
                <a:cubicBezTo>
                  <a:pt x="62" y="24"/>
                  <a:pt x="60" y="26"/>
                  <a:pt x="60" y="28"/>
                </a:cubicBezTo>
                <a:cubicBezTo>
                  <a:pt x="60" y="76"/>
                  <a:pt x="60" y="76"/>
                  <a:pt x="60" y="76"/>
                </a:cubicBezTo>
                <a:cubicBezTo>
                  <a:pt x="60" y="78"/>
                  <a:pt x="62" y="80"/>
                  <a:pt x="64" y="80"/>
                </a:cubicBezTo>
                <a:close/>
                <a:moveTo>
                  <a:pt x="88" y="80"/>
                </a:moveTo>
                <a:cubicBezTo>
                  <a:pt x="90" y="80"/>
                  <a:pt x="92" y="78"/>
                  <a:pt x="92" y="76"/>
                </a:cubicBezTo>
                <a:cubicBezTo>
                  <a:pt x="92" y="40"/>
                  <a:pt x="92" y="40"/>
                  <a:pt x="92" y="40"/>
                </a:cubicBezTo>
                <a:cubicBezTo>
                  <a:pt x="92" y="38"/>
                  <a:pt x="90" y="36"/>
                  <a:pt x="88" y="36"/>
                </a:cubicBezTo>
                <a:cubicBezTo>
                  <a:pt x="86" y="36"/>
                  <a:pt x="84" y="38"/>
                  <a:pt x="84" y="40"/>
                </a:cubicBezTo>
                <a:cubicBezTo>
                  <a:pt x="84" y="76"/>
                  <a:pt x="84" y="76"/>
                  <a:pt x="84" y="76"/>
                </a:cubicBezTo>
                <a:cubicBezTo>
                  <a:pt x="84" y="78"/>
                  <a:pt x="86" y="80"/>
                  <a:pt x="88" y="80"/>
                </a:cubicBezTo>
                <a:close/>
                <a:moveTo>
                  <a:pt x="40" y="80"/>
                </a:moveTo>
                <a:cubicBezTo>
                  <a:pt x="42" y="80"/>
                  <a:pt x="44" y="78"/>
                  <a:pt x="44" y="76"/>
                </a:cubicBezTo>
                <a:cubicBezTo>
                  <a:pt x="44" y="60"/>
                  <a:pt x="44" y="60"/>
                  <a:pt x="44" y="60"/>
                </a:cubicBezTo>
                <a:cubicBezTo>
                  <a:pt x="44" y="58"/>
                  <a:pt x="42" y="56"/>
                  <a:pt x="40" y="56"/>
                </a:cubicBezTo>
                <a:cubicBezTo>
                  <a:pt x="38" y="56"/>
                  <a:pt x="36" y="58"/>
                  <a:pt x="36" y="60"/>
                </a:cubicBezTo>
                <a:cubicBezTo>
                  <a:pt x="36" y="76"/>
                  <a:pt x="36" y="76"/>
                  <a:pt x="36" y="76"/>
                </a:cubicBezTo>
                <a:cubicBezTo>
                  <a:pt x="36" y="78"/>
                  <a:pt x="38" y="80"/>
                  <a:pt x="40" y="80"/>
                </a:cubicBezTo>
                <a:close/>
                <a:moveTo>
                  <a:pt x="0" y="0"/>
                </a:moveTo>
                <a:cubicBezTo>
                  <a:pt x="0" y="8"/>
                  <a:pt x="0" y="8"/>
                  <a:pt x="0" y="8"/>
                </a:cubicBezTo>
                <a:cubicBezTo>
                  <a:pt x="8" y="8"/>
                  <a:pt x="8" y="8"/>
                  <a:pt x="8" y="8"/>
                </a:cubicBezTo>
                <a:cubicBezTo>
                  <a:pt x="8" y="14"/>
                  <a:pt x="8" y="84"/>
                  <a:pt x="8" y="84"/>
                </a:cubicBezTo>
                <a:cubicBezTo>
                  <a:pt x="8" y="93"/>
                  <a:pt x="15" y="100"/>
                  <a:pt x="24" y="100"/>
                </a:cubicBezTo>
                <a:cubicBezTo>
                  <a:pt x="48" y="100"/>
                  <a:pt x="48" y="100"/>
                  <a:pt x="48" y="100"/>
                </a:cubicBezTo>
                <a:cubicBezTo>
                  <a:pt x="32" y="128"/>
                  <a:pt x="32" y="128"/>
                  <a:pt x="32" y="128"/>
                </a:cubicBezTo>
                <a:cubicBezTo>
                  <a:pt x="44" y="128"/>
                  <a:pt x="44" y="128"/>
                  <a:pt x="44" y="128"/>
                </a:cubicBezTo>
                <a:cubicBezTo>
                  <a:pt x="60" y="100"/>
                  <a:pt x="60" y="100"/>
                  <a:pt x="60" y="100"/>
                </a:cubicBezTo>
                <a:cubicBezTo>
                  <a:pt x="68" y="100"/>
                  <a:pt x="68" y="100"/>
                  <a:pt x="68" y="100"/>
                </a:cubicBezTo>
                <a:cubicBezTo>
                  <a:pt x="84" y="128"/>
                  <a:pt x="84" y="128"/>
                  <a:pt x="84" y="128"/>
                </a:cubicBezTo>
                <a:cubicBezTo>
                  <a:pt x="96" y="128"/>
                  <a:pt x="96" y="128"/>
                  <a:pt x="96" y="128"/>
                </a:cubicBezTo>
                <a:cubicBezTo>
                  <a:pt x="80" y="100"/>
                  <a:pt x="80" y="100"/>
                  <a:pt x="80" y="100"/>
                </a:cubicBezTo>
                <a:cubicBezTo>
                  <a:pt x="104" y="100"/>
                  <a:pt x="104" y="100"/>
                  <a:pt x="104" y="100"/>
                </a:cubicBezTo>
                <a:cubicBezTo>
                  <a:pt x="113" y="100"/>
                  <a:pt x="120" y="93"/>
                  <a:pt x="120" y="84"/>
                </a:cubicBezTo>
                <a:cubicBezTo>
                  <a:pt x="120" y="84"/>
                  <a:pt x="120" y="15"/>
                  <a:pt x="120" y="8"/>
                </a:cubicBezTo>
                <a:cubicBezTo>
                  <a:pt x="128" y="8"/>
                  <a:pt x="128" y="8"/>
                  <a:pt x="128" y="8"/>
                </a:cubicBezTo>
                <a:cubicBezTo>
                  <a:pt x="128" y="0"/>
                  <a:pt x="128" y="0"/>
                  <a:pt x="128" y="0"/>
                </a:cubicBezTo>
                <a:lnTo>
                  <a:pt x="0" y="0"/>
                </a:lnTo>
                <a:close/>
                <a:moveTo>
                  <a:pt x="112" y="84"/>
                </a:moveTo>
                <a:cubicBezTo>
                  <a:pt x="112" y="89"/>
                  <a:pt x="109" y="92"/>
                  <a:pt x="104" y="92"/>
                </a:cubicBezTo>
                <a:cubicBezTo>
                  <a:pt x="24" y="92"/>
                  <a:pt x="24" y="92"/>
                  <a:pt x="24" y="92"/>
                </a:cubicBezTo>
                <a:cubicBezTo>
                  <a:pt x="19" y="92"/>
                  <a:pt x="16" y="89"/>
                  <a:pt x="16" y="84"/>
                </a:cubicBezTo>
                <a:cubicBezTo>
                  <a:pt x="16" y="84"/>
                  <a:pt x="16" y="13"/>
                  <a:pt x="16" y="8"/>
                </a:cubicBezTo>
                <a:cubicBezTo>
                  <a:pt x="112" y="8"/>
                  <a:pt x="112" y="8"/>
                  <a:pt x="112" y="8"/>
                </a:cubicBezTo>
                <a:cubicBezTo>
                  <a:pt x="112" y="16"/>
                  <a:pt x="112" y="84"/>
                  <a:pt x="112" y="8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solidFill>
                  <a:schemeClr val="lt1"/>
                </a:solidFill>
                <a:latin typeface="Poppins"/>
                <a:ea typeface="Poppins"/>
                <a:cs typeface="Poppins"/>
                <a:sym typeface="Poppins"/>
              </a:rPr>
              <a:t>SECTION TEN: </a:t>
            </a:r>
            <a:r>
              <a:rPr lang="en">
                <a:solidFill>
                  <a:schemeClr val="lt1"/>
                </a:solidFill>
                <a:latin typeface="Poppins"/>
                <a:ea typeface="Poppins"/>
                <a:cs typeface="Poppins"/>
                <a:sym typeface="Poppins"/>
              </a:rPr>
              <a:t>Financials</a:t>
            </a:r>
            <a:endParaRPr>
              <a:solidFill>
                <a:schemeClr val="lt1"/>
              </a:solidFill>
              <a:latin typeface="Poppins"/>
              <a:ea typeface="Poppins"/>
              <a:cs typeface="Poppins"/>
              <a:sym typeface="Poppins"/>
            </a:endParaRPr>
          </a:p>
        </p:txBody>
      </p:sp>
      <p:sp>
        <p:nvSpPr>
          <p:cNvPr id="357" name="Google Shape;357;p47"/>
          <p:cNvSpPr txBox="1"/>
          <p:nvPr>
            <p:ph idx="1" type="body"/>
          </p:nvPr>
        </p:nvSpPr>
        <p:spPr>
          <a:xfrm>
            <a:off x="1083225" y="1257300"/>
            <a:ext cx="3165000" cy="3886200"/>
          </a:xfrm>
          <a:prstGeom prst="rect">
            <a:avLst/>
          </a:prstGeom>
        </p:spPr>
        <p:txBody>
          <a:bodyPr anchorCtr="0" anchor="t" bIns="91425" lIns="91425" spcFirstLastPara="1" rIns="91425" wrap="square" tIns="91425">
            <a:noAutofit/>
          </a:bodyPr>
          <a:lstStyle/>
          <a:p>
            <a:pPr indent="0" lvl="0" marL="0" rtl="0" algn="l">
              <a:lnSpc>
                <a:spcPct val="140000"/>
              </a:lnSpc>
              <a:spcBef>
                <a:spcPts val="0"/>
              </a:spcBef>
              <a:spcAft>
                <a:spcPts val="0"/>
              </a:spcAft>
              <a:buClr>
                <a:schemeClr val="dk1"/>
              </a:buClr>
              <a:buSzPts val="605"/>
              <a:buFont typeface="Arial"/>
              <a:buNone/>
            </a:pPr>
            <a:r>
              <a:rPr lang="en" sz="800">
                <a:solidFill>
                  <a:schemeClr val="lt1"/>
                </a:solidFill>
                <a:latin typeface="Poppins"/>
                <a:ea typeface="Poppins"/>
                <a:cs typeface="Poppins"/>
                <a:sym typeface="Poppins"/>
              </a:rPr>
              <a:t>Another optional section for pre-seed decks, the financials section outlines your company’s strategic spending history or burn rate.</a:t>
            </a:r>
            <a:endParaRPr sz="800">
              <a:solidFill>
                <a:schemeClr val="lt1"/>
              </a:solidFill>
              <a:latin typeface="Poppins"/>
              <a:ea typeface="Poppins"/>
              <a:cs typeface="Poppins"/>
              <a:sym typeface="Poppins"/>
            </a:endParaRPr>
          </a:p>
          <a:p>
            <a:pPr indent="0" lvl="0" marL="0" rtl="0" algn="l">
              <a:lnSpc>
                <a:spcPct val="140000"/>
              </a:lnSpc>
              <a:spcBef>
                <a:spcPts val="1500"/>
              </a:spcBef>
              <a:spcAft>
                <a:spcPts val="0"/>
              </a:spcAft>
              <a:buClr>
                <a:schemeClr val="dk1"/>
              </a:buClr>
              <a:buSzPts val="605"/>
              <a:buFont typeface="Arial"/>
              <a:buNone/>
            </a:pPr>
            <a:r>
              <a:rPr lang="en" sz="800">
                <a:solidFill>
                  <a:schemeClr val="lt1"/>
                </a:solidFill>
                <a:latin typeface="Poppins"/>
                <a:ea typeface="Poppins"/>
                <a:cs typeface="Poppins"/>
                <a:sym typeface="Poppins"/>
              </a:rPr>
              <a:t>Avoid this section if you can address your spending history or projections in the fundraising ask section.</a:t>
            </a:r>
            <a:endParaRPr sz="800">
              <a:solidFill>
                <a:schemeClr val="lt1"/>
              </a:solidFill>
              <a:latin typeface="Poppins"/>
              <a:ea typeface="Poppins"/>
              <a:cs typeface="Poppins"/>
              <a:sym typeface="Poppins"/>
            </a:endParaRPr>
          </a:p>
          <a:p>
            <a:pPr indent="0" lvl="0" marL="0" rtl="0" algn="l">
              <a:lnSpc>
                <a:spcPct val="140000"/>
              </a:lnSpc>
              <a:spcBef>
                <a:spcPts val="1500"/>
              </a:spcBef>
              <a:spcAft>
                <a:spcPts val="0"/>
              </a:spcAft>
              <a:buClr>
                <a:schemeClr val="dk1"/>
              </a:buClr>
              <a:buSzPts val="605"/>
              <a:buFont typeface="Arial"/>
              <a:buNone/>
            </a:pPr>
            <a:r>
              <a:rPr lang="en" sz="800">
                <a:solidFill>
                  <a:schemeClr val="lt1"/>
                </a:solidFill>
                <a:latin typeface="Poppins"/>
                <a:ea typeface="Poppins"/>
                <a:cs typeface="Poppins"/>
                <a:sym typeface="Poppins"/>
              </a:rPr>
              <a:t>Consider adding this section for your seed deck if you can show how your strategic spending fuels good returns over time. While this section is also optional at the seed stage, investors will likely give positive scrutiny to your financial history if there’s one to show.</a:t>
            </a:r>
            <a:endParaRPr sz="800">
              <a:solidFill>
                <a:schemeClr val="lt1"/>
              </a:solidFill>
              <a:latin typeface="Poppins"/>
              <a:ea typeface="Poppins"/>
              <a:cs typeface="Poppins"/>
              <a:sym typeface="Poppins"/>
            </a:endParaRPr>
          </a:p>
          <a:p>
            <a:pPr indent="-279400" lvl="0" marL="457200" rtl="0" algn="l">
              <a:lnSpc>
                <a:spcPct val="105000"/>
              </a:lnSpc>
              <a:spcBef>
                <a:spcPts val="150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Targeted section length: 1-2 pages</a:t>
            </a:r>
            <a:endParaRPr sz="800">
              <a:solidFill>
                <a:schemeClr val="lt1"/>
              </a:solidFill>
              <a:latin typeface="Poppins"/>
              <a:ea typeface="Poppins"/>
              <a:cs typeface="Poppins"/>
              <a:sym typeface="Poppins"/>
            </a:endParaRPr>
          </a:p>
          <a:p>
            <a:pPr indent="-279400" lvl="0" marL="457200" rtl="0" algn="l">
              <a:lnSpc>
                <a:spcPct val="105000"/>
              </a:lnSpc>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Industry averages:</a:t>
            </a:r>
            <a:endParaRPr sz="800">
              <a:solidFill>
                <a:schemeClr val="lt1"/>
              </a:solidFill>
              <a:latin typeface="Poppins"/>
              <a:ea typeface="Poppins"/>
              <a:cs typeface="Poppins"/>
              <a:sym typeface="Poppins"/>
            </a:endParaRPr>
          </a:p>
          <a:p>
            <a:pPr indent="-279400" lvl="1" marL="914400" rtl="0" algn="l">
              <a:lnSpc>
                <a:spcPct val="105000"/>
              </a:lnSpc>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Average length: 1.4 pages</a:t>
            </a:r>
            <a:endParaRPr sz="800">
              <a:solidFill>
                <a:schemeClr val="lt1"/>
              </a:solidFill>
              <a:latin typeface="Poppins"/>
              <a:ea typeface="Poppins"/>
              <a:cs typeface="Poppins"/>
              <a:sym typeface="Poppins"/>
            </a:endParaRPr>
          </a:p>
          <a:p>
            <a:pPr indent="-279400" lvl="1" marL="914400" rtl="0" algn="l">
              <a:lnSpc>
                <a:spcPct val="105000"/>
              </a:lnSpc>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Time VCs spend here: 40 seconds</a:t>
            </a:r>
            <a:endParaRPr sz="800">
              <a:solidFill>
                <a:schemeClr val="lt1"/>
              </a:solidFill>
              <a:latin typeface="Poppins"/>
              <a:ea typeface="Poppins"/>
              <a:cs typeface="Poppins"/>
              <a:sym typeface="Poppins"/>
            </a:endParaRPr>
          </a:p>
          <a:p>
            <a:pPr indent="0" lvl="0" marL="0" rtl="0" algn="l">
              <a:lnSpc>
                <a:spcPct val="105000"/>
              </a:lnSpc>
              <a:spcBef>
                <a:spcPts val="1500"/>
              </a:spcBef>
              <a:spcAft>
                <a:spcPts val="1200"/>
              </a:spcAft>
              <a:buSzPts val="605"/>
              <a:buNone/>
            </a:pPr>
            <a:r>
              <a:t/>
            </a:r>
            <a:endParaRPr sz="800">
              <a:solidFill>
                <a:schemeClr val="lt1"/>
              </a:solidFill>
              <a:latin typeface="Poppins"/>
              <a:ea typeface="Poppins"/>
              <a:cs typeface="Poppins"/>
              <a:sym typeface="Poppins"/>
            </a:endParaRPr>
          </a:p>
        </p:txBody>
      </p:sp>
      <p:sp>
        <p:nvSpPr>
          <p:cNvPr id="358" name="Google Shape;358;p47"/>
          <p:cNvSpPr/>
          <p:nvPr/>
        </p:nvSpPr>
        <p:spPr>
          <a:xfrm>
            <a:off x="4668538" y="1785300"/>
            <a:ext cx="3410700" cy="22500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7"/>
          <p:cNvSpPr txBox="1"/>
          <p:nvPr/>
        </p:nvSpPr>
        <p:spPr>
          <a:xfrm>
            <a:off x="4873888" y="2018175"/>
            <a:ext cx="3000000" cy="153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lt1"/>
                </a:solidFill>
                <a:latin typeface="Poppins"/>
                <a:ea typeface="Poppins"/>
                <a:cs typeface="Poppins"/>
                <a:sym typeface="Poppins"/>
              </a:rPr>
              <a:t>TOP TIP:</a:t>
            </a:r>
            <a:endParaRPr b="1" sz="2800">
              <a:solidFill>
                <a:schemeClr val="lt1"/>
              </a:solidFill>
              <a:latin typeface="Poppins"/>
              <a:ea typeface="Poppins"/>
              <a:cs typeface="Poppins"/>
              <a:sym typeface="Poppins"/>
            </a:endParaRPr>
          </a:p>
          <a:p>
            <a:pPr indent="0" lvl="0" marL="0" rtl="0" algn="ctr">
              <a:spcBef>
                <a:spcPts val="0"/>
              </a:spcBef>
              <a:spcAft>
                <a:spcPts val="0"/>
              </a:spcAft>
              <a:buNone/>
            </a:pPr>
            <a:r>
              <a:t/>
            </a:r>
            <a:endParaRPr sz="1200">
              <a:solidFill>
                <a:schemeClr val="lt1"/>
              </a:solidFill>
              <a:latin typeface="Poppins"/>
              <a:ea typeface="Poppins"/>
              <a:cs typeface="Poppins"/>
              <a:sym typeface="Poppins"/>
            </a:endParaRPr>
          </a:p>
          <a:p>
            <a:pPr indent="0" lvl="0" marL="0" rtl="0" algn="ctr">
              <a:spcBef>
                <a:spcPts val="0"/>
              </a:spcBef>
              <a:spcAft>
                <a:spcPts val="0"/>
              </a:spcAft>
              <a:buNone/>
            </a:pPr>
            <a:r>
              <a:rPr lang="en" sz="1200">
                <a:solidFill>
                  <a:schemeClr val="lt1"/>
                </a:solidFill>
                <a:latin typeface="Poppins"/>
                <a:ea typeface="Poppins"/>
                <a:cs typeface="Poppins"/>
                <a:sym typeface="Poppins"/>
              </a:rPr>
              <a:t>This is your chance to show how your </a:t>
            </a:r>
            <a:r>
              <a:rPr lang="en" sz="1200">
                <a:solidFill>
                  <a:schemeClr val="lt1"/>
                </a:solidFill>
                <a:latin typeface="Poppins"/>
                <a:ea typeface="Poppins"/>
                <a:cs typeface="Poppins"/>
                <a:sym typeface="Poppins"/>
              </a:rPr>
              <a:t>business</a:t>
            </a:r>
            <a:r>
              <a:rPr lang="en" sz="1200">
                <a:solidFill>
                  <a:schemeClr val="lt1"/>
                </a:solidFill>
                <a:latin typeface="Poppins"/>
                <a:ea typeface="Poppins"/>
                <a:cs typeface="Poppins"/>
                <a:sym typeface="Poppins"/>
              </a:rPr>
              <a:t> scales. Show the revenue lines and how much it costs you to make that cash. </a:t>
            </a:r>
            <a:endParaRPr sz="1200">
              <a:solidFill>
                <a:schemeClr val="lt1"/>
              </a:solidFill>
              <a:latin typeface="Poppins"/>
              <a:ea typeface="Poppins"/>
              <a:cs typeface="Poppins"/>
              <a:sym typeface="Poppins"/>
            </a:endParaRPr>
          </a:p>
        </p:txBody>
      </p:sp>
      <p:sp>
        <p:nvSpPr>
          <p:cNvPr id="360" name="Google Shape;360;p47"/>
          <p:cNvSpPr/>
          <p:nvPr/>
        </p:nvSpPr>
        <p:spPr>
          <a:xfrm>
            <a:off x="13275"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1" name="Google Shape;361;p47"/>
          <p:cNvPicPr preferRelativeResize="0"/>
          <p:nvPr/>
        </p:nvPicPr>
        <p:blipFill rotWithShape="1">
          <a:blip r:embed="rId3">
            <a:alphaModFix/>
          </a:blip>
          <a:srcRect b="29387" l="0" r="0" t="18607"/>
          <a:stretch/>
        </p:blipFill>
        <p:spPr>
          <a:xfrm>
            <a:off x="8493599" y="4766125"/>
            <a:ext cx="386398" cy="2009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5" name="Shape 365"/>
        <p:cNvGrpSpPr/>
        <p:nvPr/>
      </p:nvGrpSpPr>
      <p:grpSpPr>
        <a:xfrm>
          <a:off x="0" y="0"/>
          <a:ext cx="0" cy="0"/>
          <a:chOff x="0" y="0"/>
          <a:chExt cx="0" cy="0"/>
        </a:xfrm>
      </p:grpSpPr>
      <p:grpSp>
        <p:nvGrpSpPr>
          <p:cNvPr id="366" name="Google Shape;366;p48"/>
          <p:cNvGrpSpPr/>
          <p:nvPr/>
        </p:nvGrpSpPr>
        <p:grpSpPr>
          <a:xfrm>
            <a:off x="638042" y="752167"/>
            <a:ext cx="4809971" cy="3639195"/>
            <a:chOff x="850723" y="1002890"/>
            <a:chExt cx="6413295" cy="4852260"/>
          </a:xfrm>
        </p:grpSpPr>
        <p:sp>
          <p:nvSpPr>
            <p:cNvPr id="367" name="Google Shape;367;p48"/>
            <p:cNvSpPr/>
            <p:nvPr/>
          </p:nvSpPr>
          <p:spPr>
            <a:xfrm>
              <a:off x="1805805" y="5470250"/>
              <a:ext cx="5419200" cy="384900"/>
            </a:xfrm>
            <a:prstGeom prst="ellipse">
              <a:avLst/>
            </a:prstGeom>
            <a:gradFill>
              <a:gsLst>
                <a:gs pos="0">
                  <a:srgbClr val="000000">
                    <a:alpha val="20000"/>
                  </a:srgbClr>
                </a:gs>
                <a:gs pos="70000">
                  <a:srgbClr val="000000">
                    <a:alpha val="0"/>
                  </a:srgbClr>
                </a:gs>
                <a:gs pos="100000">
                  <a:srgbClr val="000000">
                    <a:alpha val="0"/>
                  </a:srgbClr>
                </a:gs>
              </a:gsLst>
              <a:path path="circle">
                <a:fillToRect b="50%" l="50%" r="50%" t="50%"/>
              </a:path>
              <a:tileRect/>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grpSp>
          <p:nvGrpSpPr>
            <p:cNvPr id="368" name="Google Shape;368;p48"/>
            <p:cNvGrpSpPr/>
            <p:nvPr/>
          </p:nvGrpSpPr>
          <p:grpSpPr>
            <a:xfrm>
              <a:off x="3028916" y="4870063"/>
              <a:ext cx="2056592" cy="803873"/>
              <a:chOff x="7685088" y="4641851"/>
              <a:chExt cx="1287462" cy="503238"/>
            </a:xfrm>
          </p:grpSpPr>
          <p:sp>
            <p:nvSpPr>
              <p:cNvPr id="369" name="Google Shape;369;p48"/>
              <p:cNvSpPr/>
              <p:nvPr/>
            </p:nvSpPr>
            <p:spPr>
              <a:xfrm>
                <a:off x="7685088" y="4641851"/>
                <a:ext cx="1287462" cy="503238"/>
              </a:xfrm>
              <a:custGeom>
                <a:rect b="b" l="l" r="r" t="t"/>
                <a:pathLst>
                  <a:path extrusionOk="0" h="882" w="2254">
                    <a:moveTo>
                      <a:pt x="2040" y="791"/>
                    </a:moveTo>
                    <a:cubicBezTo>
                      <a:pt x="1940" y="773"/>
                      <a:pt x="1933" y="745"/>
                      <a:pt x="1903" y="614"/>
                    </a:cubicBezTo>
                    <a:cubicBezTo>
                      <a:pt x="1878" y="506"/>
                      <a:pt x="1865" y="121"/>
                      <a:pt x="1861" y="0"/>
                    </a:cubicBezTo>
                    <a:cubicBezTo>
                      <a:pt x="393" y="0"/>
                      <a:pt x="393" y="0"/>
                      <a:pt x="393" y="0"/>
                    </a:cubicBezTo>
                    <a:cubicBezTo>
                      <a:pt x="389" y="121"/>
                      <a:pt x="376" y="506"/>
                      <a:pt x="351" y="614"/>
                    </a:cubicBezTo>
                    <a:cubicBezTo>
                      <a:pt x="321" y="745"/>
                      <a:pt x="315" y="773"/>
                      <a:pt x="214" y="791"/>
                    </a:cubicBezTo>
                    <a:cubicBezTo>
                      <a:pt x="113" y="809"/>
                      <a:pt x="0" y="821"/>
                      <a:pt x="31" y="852"/>
                    </a:cubicBezTo>
                    <a:cubicBezTo>
                      <a:pt x="61" y="882"/>
                      <a:pt x="77" y="882"/>
                      <a:pt x="144" y="882"/>
                    </a:cubicBezTo>
                    <a:cubicBezTo>
                      <a:pt x="211" y="882"/>
                      <a:pt x="2043" y="882"/>
                      <a:pt x="2111" y="882"/>
                    </a:cubicBezTo>
                    <a:cubicBezTo>
                      <a:pt x="2178" y="882"/>
                      <a:pt x="2193" y="882"/>
                      <a:pt x="2223" y="852"/>
                    </a:cubicBezTo>
                    <a:cubicBezTo>
                      <a:pt x="2254" y="821"/>
                      <a:pt x="2141" y="809"/>
                      <a:pt x="2040" y="791"/>
                    </a:cubicBezTo>
                  </a:path>
                </a:pathLst>
              </a:custGeom>
              <a:gradFill>
                <a:gsLst>
                  <a:gs pos="0">
                    <a:srgbClr val="A5A5A5"/>
                  </a:gs>
                  <a:gs pos="36000">
                    <a:srgbClr val="BFBFBF"/>
                  </a:gs>
                  <a:gs pos="79000">
                    <a:schemeClr val="lt1"/>
                  </a:gs>
                  <a:gs pos="100000">
                    <a:srgbClr val="A5A5A5"/>
                  </a:gs>
                </a:gsLst>
                <a:lin ang="5400012" scaled="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370" name="Google Shape;370;p48"/>
              <p:cNvSpPr/>
              <p:nvPr/>
            </p:nvSpPr>
            <p:spPr>
              <a:xfrm>
                <a:off x="7685088" y="4641851"/>
                <a:ext cx="1287462" cy="503238"/>
              </a:xfrm>
              <a:custGeom>
                <a:rect b="b" l="l" r="r" t="t"/>
                <a:pathLst>
                  <a:path extrusionOk="0" h="882" w="2254">
                    <a:moveTo>
                      <a:pt x="2040" y="791"/>
                    </a:moveTo>
                    <a:cubicBezTo>
                      <a:pt x="1940" y="773"/>
                      <a:pt x="1933" y="745"/>
                      <a:pt x="1903" y="614"/>
                    </a:cubicBezTo>
                    <a:cubicBezTo>
                      <a:pt x="1878" y="506"/>
                      <a:pt x="1865" y="121"/>
                      <a:pt x="1861" y="0"/>
                    </a:cubicBezTo>
                    <a:cubicBezTo>
                      <a:pt x="393" y="0"/>
                      <a:pt x="393" y="0"/>
                      <a:pt x="393" y="0"/>
                    </a:cubicBezTo>
                    <a:cubicBezTo>
                      <a:pt x="389" y="121"/>
                      <a:pt x="376" y="506"/>
                      <a:pt x="351" y="614"/>
                    </a:cubicBezTo>
                    <a:cubicBezTo>
                      <a:pt x="321" y="745"/>
                      <a:pt x="315" y="773"/>
                      <a:pt x="214" y="791"/>
                    </a:cubicBezTo>
                    <a:cubicBezTo>
                      <a:pt x="113" y="809"/>
                      <a:pt x="0" y="821"/>
                      <a:pt x="31" y="852"/>
                    </a:cubicBezTo>
                    <a:cubicBezTo>
                      <a:pt x="61" y="882"/>
                      <a:pt x="77" y="882"/>
                      <a:pt x="144" y="882"/>
                    </a:cubicBezTo>
                    <a:cubicBezTo>
                      <a:pt x="211" y="882"/>
                      <a:pt x="2043" y="882"/>
                      <a:pt x="2111" y="882"/>
                    </a:cubicBezTo>
                    <a:cubicBezTo>
                      <a:pt x="2178" y="882"/>
                      <a:pt x="2193" y="882"/>
                      <a:pt x="2223" y="852"/>
                    </a:cubicBezTo>
                    <a:cubicBezTo>
                      <a:pt x="2254" y="821"/>
                      <a:pt x="2141" y="809"/>
                      <a:pt x="2040" y="791"/>
                    </a:cubicBezTo>
                  </a:path>
                </a:pathLst>
              </a:custGeom>
              <a:gradFill>
                <a:gsLst>
                  <a:gs pos="0">
                    <a:srgbClr val="000000">
                      <a:alpha val="49803"/>
                    </a:srgbClr>
                  </a:gs>
                  <a:gs pos="35000">
                    <a:srgbClr val="424242">
                      <a:alpha val="20000"/>
                    </a:srgbClr>
                  </a:gs>
                  <a:gs pos="37000">
                    <a:srgbClr val="000000">
                      <a:alpha val="0"/>
                    </a:srgbClr>
                  </a:gs>
                  <a:gs pos="100000">
                    <a:srgbClr val="000000">
                      <a:alpha val="0"/>
                    </a:srgbClr>
                  </a:gs>
                </a:gsLst>
                <a:lin ang="5400012" scaled="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371" name="Google Shape;371;p48"/>
              <p:cNvSpPr/>
              <p:nvPr/>
            </p:nvSpPr>
            <p:spPr>
              <a:xfrm>
                <a:off x="7700963" y="5124451"/>
                <a:ext cx="1255715" cy="20638"/>
              </a:xfrm>
              <a:custGeom>
                <a:rect b="b" l="l" r="r" t="t"/>
                <a:pathLst>
                  <a:path extrusionOk="0" h="36" w="2201">
                    <a:moveTo>
                      <a:pt x="2118" y="7"/>
                    </a:moveTo>
                    <a:cubicBezTo>
                      <a:pt x="2048" y="7"/>
                      <a:pt x="152" y="7"/>
                      <a:pt x="82" y="7"/>
                    </a:cubicBezTo>
                    <a:cubicBezTo>
                      <a:pt x="40" y="7"/>
                      <a:pt x="18" y="7"/>
                      <a:pt x="0" y="0"/>
                    </a:cubicBezTo>
                    <a:cubicBezTo>
                      <a:pt x="1" y="2"/>
                      <a:pt x="2" y="4"/>
                      <a:pt x="4" y="6"/>
                    </a:cubicBezTo>
                    <a:cubicBezTo>
                      <a:pt x="34" y="36"/>
                      <a:pt x="50" y="36"/>
                      <a:pt x="117" y="36"/>
                    </a:cubicBezTo>
                    <a:cubicBezTo>
                      <a:pt x="184" y="36"/>
                      <a:pt x="2016" y="36"/>
                      <a:pt x="2084" y="36"/>
                    </a:cubicBezTo>
                    <a:cubicBezTo>
                      <a:pt x="2151" y="36"/>
                      <a:pt x="2166" y="36"/>
                      <a:pt x="2196" y="6"/>
                    </a:cubicBezTo>
                    <a:cubicBezTo>
                      <a:pt x="2198" y="4"/>
                      <a:pt x="2200" y="2"/>
                      <a:pt x="2201" y="0"/>
                    </a:cubicBezTo>
                    <a:cubicBezTo>
                      <a:pt x="2182" y="7"/>
                      <a:pt x="2160" y="7"/>
                      <a:pt x="2118" y="7"/>
                    </a:cubicBezTo>
                  </a:path>
                </a:pathLst>
              </a:custGeom>
              <a:solidFill>
                <a:srgbClr val="BFBFB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372" name="Google Shape;372;p48"/>
              <p:cNvSpPr/>
              <p:nvPr/>
            </p:nvSpPr>
            <p:spPr>
              <a:xfrm>
                <a:off x="7700963" y="5124451"/>
                <a:ext cx="1255715" cy="20638"/>
              </a:xfrm>
              <a:custGeom>
                <a:rect b="b" l="l" r="r" t="t"/>
                <a:pathLst>
                  <a:path extrusionOk="0" h="36" w="2201">
                    <a:moveTo>
                      <a:pt x="82" y="11"/>
                    </a:moveTo>
                    <a:cubicBezTo>
                      <a:pt x="2118" y="11"/>
                      <a:pt x="2118" y="11"/>
                      <a:pt x="2118" y="11"/>
                    </a:cubicBezTo>
                    <a:cubicBezTo>
                      <a:pt x="2151" y="11"/>
                      <a:pt x="2172" y="11"/>
                      <a:pt x="2189" y="8"/>
                    </a:cubicBezTo>
                    <a:cubicBezTo>
                      <a:pt x="2163" y="32"/>
                      <a:pt x="2147" y="32"/>
                      <a:pt x="2084" y="32"/>
                    </a:cubicBezTo>
                    <a:cubicBezTo>
                      <a:pt x="117" y="32"/>
                      <a:pt x="117" y="32"/>
                      <a:pt x="117" y="32"/>
                    </a:cubicBezTo>
                    <a:cubicBezTo>
                      <a:pt x="54" y="32"/>
                      <a:pt x="38" y="32"/>
                      <a:pt x="11" y="8"/>
                    </a:cubicBezTo>
                    <a:cubicBezTo>
                      <a:pt x="28" y="11"/>
                      <a:pt x="49" y="11"/>
                      <a:pt x="82" y="11"/>
                    </a:cubicBezTo>
                    <a:moveTo>
                      <a:pt x="2201" y="0"/>
                    </a:moveTo>
                    <a:cubicBezTo>
                      <a:pt x="2182" y="7"/>
                      <a:pt x="2160" y="7"/>
                      <a:pt x="2118" y="7"/>
                    </a:cubicBezTo>
                    <a:cubicBezTo>
                      <a:pt x="2048" y="7"/>
                      <a:pt x="152" y="7"/>
                      <a:pt x="82" y="7"/>
                    </a:cubicBezTo>
                    <a:cubicBezTo>
                      <a:pt x="40" y="7"/>
                      <a:pt x="18" y="7"/>
                      <a:pt x="0" y="0"/>
                    </a:cubicBezTo>
                    <a:cubicBezTo>
                      <a:pt x="1" y="2"/>
                      <a:pt x="2" y="4"/>
                      <a:pt x="4" y="6"/>
                    </a:cubicBezTo>
                    <a:cubicBezTo>
                      <a:pt x="34" y="36"/>
                      <a:pt x="50" y="36"/>
                      <a:pt x="117" y="36"/>
                    </a:cubicBezTo>
                    <a:cubicBezTo>
                      <a:pt x="184" y="36"/>
                      <a:pt x="2016" y="36"/>
                      <a:pt x="2084" y="36"/>
                    </a:cubicBezTo>
                    <a:cubicBezTo>
                      <a:pt x="2151" y="36"/>
                      <a:pt x="2166" y="36"/>
                      <a:pt x="2196" y="6"/>
                    </a:cubicBezTo>
                    <a:cubicBezTo>
                      <a:pt x="2198" y="4"/>
                      <a:pt x="2200" y="2"/>
                      <a:pt x="2201" y="0"/>
                    </a:cubicBezTo>
                  </a:path>
                </a:pathLst>
              </a:custGeom>
              <a:gradFill>
                <a:gsLst>
                  <a:gs pos="0">
                    <a:schemeClr val="dk1"/>
                  </a:gs>
                  <a:gs pos="52000">
                    <a:srgbClr val="BFBFBF"/>
                  </a:gs>
                  <a:gs pos="100000">
                    <a:schemeClr val="dk1"/>
                  </a:gs>
                </a:gsLst>
                <a:lin ang="10800025" scaled="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grpSp>
        <p:sp>
          <p:nvSpPr>
            <p:cNvPr id="373" name="Google Shape;373;p48"/>
            <p:cNvSpPr/>
            <p:nvPr/>
          </p:nvSpPr>
          <p:spPr>
            <a:xfrm>
              <a:off x="850723" y="1002890"/>
              <a:ext cx="6413295" cy="3907833"/>
            </a:xfrm>
            <a:custGeom>
              <a:rect b="b" l="l" r="r" t="t"/>
              <a:pathLst>
                <a:path extrusionOk="0" h="4284" w="7029">
                  <a:moveTo>
                    <a:pt x="7029" y="4111"/>
                  </a:moveTo>
                  <a:cubicBezTo>
                    <a:pt x="7029" y="4206"/>
                    <a:pt x="6951" y="4284"/>
                    <a:pt x="6856" y="4284"/>
                  </a:cubicBezTo>
                  <a:cubicBezTo>
                    <a:pt x="172" y="4284"/>
                    <a:pt x="172" y="4284"/>
                    <a:pt x="172" y="4284"/>
                  </a:cubicBezTo>
                  <a:cubicBezTo>
                    <a:pt x="77" y="4284"/>
                    <a:pt x="0" y="4206"/>
                    <a:pt x="0" y="4111"/>
                  </a:cubicBezTo>
                  <a:cubicBezTo>
                    <a:pt x="0" y="173"/>
                    <a:pt x="0" y="173"/>
                    <a:pt x="0" y="173"/>
                  </a:cubicBezTo>
                  <a:cubicBezTo>
                    <a:pt x="0" y="78"/>
                    <a:pt x="77" y="0"/>
                    <a:pt x="172" y="0"/>
                  </a:cubicBezTo>
                  <a:cubicBezTo>
                    <a:pt x="6856" y="0"/>
                    <a:pt x="6856" y="0"/>
                    <a:pt x="6856" y="0"/>
                  </a:cubicBezTo>
                  <a:cubicBezTo>
                    <a:pt x="6951" y="0"/>
                    <a:pt x="7029" y="78"/>
                    <a:pt x="7029" y="173"/>
                  </a:cubicBezTo>
                  <a:cubicBezTo>
                    <a:pt x="7029" y="4111"/>
                    <a:pt x="7029" y="4111"/>
                    <a:pt x="7029" y="4111"/>
                  </a:cubicBezTo>
                </a:path>
              </a:pathLst>
            </a:custGeom>
            <a:solidFill>
              <a:schemeClr val="dk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374" name="Google Shape;374;p48"/>
            <p:cNvSpPr/>
            <p:nvPr/>
          </p:nvSpPr>
          <p:spPr>
            <a:xfrm>
              <a:off x="1104313" y="1259017"/>
              <a:ext cx="5918796" cy="3337248"/>
            </a:xfrm>
            <a:custGeom>
              <a:rect b="b" l="l" r="r" t="t"/>
              <a:pathLst>
                <a:path extrusionOk="0" h="1316" w="2334">
                  <a:moveTo>
                    <a:pt x="2331" y="3"/>
                  </a:moveTo>
                  <a:lnTo>
                    <a:pt x="2331" y="1312"/>
                  </a:lnTo>
                  <a:lnTo>
                    <a:pt x="3" y="1312"/>
                  </a:lnTo>
                  <a:lnTo>
                    <a:pt x="3" y="3"/>
                  </a:lnTo>
                  <a:lnTo>
                    <a:pt x="2331" y="3"/>
                  </a:lnTo>
                  <a:moveTo>
                    <a:pt x="2334" y="0"/>
                  </a:moveTo>
                  <a:lnTo>
                    <a:pt x="2331" y="0"/>
                  </a:lnTo>
                  <a:lnTo>
                    <a:pt x="3" y="0"/>
                  </a:lnTo>
                  <a:lnTo>
                    <a:pt x="0" y="0"/>
                  </a:lnTo>
                  <a:lnTo>
                    <a:pt x="0" y="3"/>
                  </a:lnTo>
                  <a:lnTo>
                    <a:pt x="0" y="1312"/>
                  </a:lnTo>
                  <a:lnTo>
                    <a:pt x="0" y="1316"/>
                  </a:lnTo>
                  <a:lnTo>
                    <a:pt x="3" y="1316"/>
                  </a:lnTo>
                  <a:lnTo>
                    <a:pt x="2331" y="1316"/>
                  </a:lnTo>
                  <a:lnTo>
                    <a:pt x="2334" y="1316"/>
                  </a:lnTo>
                  <a:lnTo>
                    <a:pt x="2334" y="1312"/>
                  </a:lnTo>
                  <a:lnTo>
                    <a:pt x="2334" y="3"/>
                  </a:lnTo>
                  <a:lnTo>
                    <a:pt x="2334" y="0"/>
                  </a:lnTo>
                </a:path>
              </a:pathLst>
            </a:custGeom>
            <a:solidFill>
              <a:schemeClr val="dk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grpSp>
      <p:pic>
        <p:nvPicPr>
          <p:cNvPr id="375" name="Google Shape;375;p48"/>
          <p:cNvPicPr preferRelativeResize="0"/>
          <p:nvPr/>
        </p:nvPicPr>
        <p:blipFill rotWithShape="1">
          <a:blip r:embed="rId3">
            <a:alphaModFix/>
          </a:blip>
          <a:srcRect b="28706" l="0" r="0" t="28702"/>
          <a:stretch/>
        </p:blipFill>
        <p:spPr>
          <a:xfrm>
            <a:off x="731101" y="822960"/>
            <a:ext cx="4623854" cy="2789286"/>
          </a:xfrm>
          <a:custGeom>
            <a:rect b="b" l="l" r="r" t="t"/>
            <a:pathLst>
              <a:path extrusionOk="0" h="3719048" w="6165138">
                <a:moveTo>
                  <a:pt x="109303" y="0"/>
                </a:moveTo>
                <a:lnTo>
                  <a:pt x="6055835" y="0"/>
                </a:lnTo>
                <a:cubicBezTo>
                  <a:pt x="6116201" y="0"/>
                  <a:pt x="6165138" y="48937"/>
                  <a:pt x="6165138" y="109303"/>
                </a:cubicBezTo>
                <a:lnTo>
                  <a:pt x="6165138" y="3609745"/>
                </a:lnTo>
                <a:cubicBezTo>
                  <a:pt x="6165138" y="3670111"/>
                  <a:pt x="6116201" y="3719048"/>
                  <a:pt x="6055835" y="3719048"/>
                </a:cubicBezTo>
                <a:lnTo>
                  <a:pt x="109303" y="3719048"/>
                </a:lnTo>
                <a:cubicBezTo>
                  <a:pt x="48937" y="3719048"/>
                  <a:pt x="0" y="3670111"/>
                  <a:pt x="0" y="3609745"/>
                </a:cubicBezTo>
                <a:lnTo>
                  <a:pt x="0" y="109303"/>
                </a:lnTo>
                <a:cubicBezTo>
                  <a:pt x="0" y="48937"/>
                  <a:pt x="48937" y="0"/>
                  <a:pt x="109303" y="0"/>
                </a:cubicBezTo>
                <a:close/>
              </a:path>
            </a:pathLst>
          </a:custGeom>
          <a:noFill/>
          <a:ln>
            <a:noFill/>
          </a:ln>
        </p:spPr>
      </p:pic>
      <p:sp>
        <p:nvSpPr>
          <p:cNvPr id="376" name="Google Shape;376;p48"/>
          <p:cNvSpPr txBox="1"/>
          <p:nvPr/>
        </p:nvSpPr>
        <p:spPr>
          <a:xfrm>
            <a:off x="5692466" y="858319"/>
            <a:ext cx="2404500" cy="992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000">
                <a:solidFill>
                  <a:srgbClr val="3F3F3F"/>
                </a:solidFill>
                <a:latin typeface="Quicksand"/>
                <a:ea typeface="Quicksand"/>
                <a:cs typeface="Quicksand"/>
                <a:sym typeface="Quicksand"/>
              </a:rPr>
              <a:t>Financial forecast</a:t>
            </a:r>
            <a:endParaRPr sz="1100"/>
          </a:p>
        </p:txBody>
      </p:sp>
      <p:sp>
        <p:nvSpPr>
          <p:cNvPr id="377" name="Google Shape;377;p48"/>
          <p:cNvSpPr txBox="1"/>
          <p:nvPr/>
        </p:nvSpPr>
        <p:spPr>
          <a:xfrm>
            <a:off x="5692452" y="1976075"/>
            <a:ext cx="2988600" cy="40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rgbClr val="3F3F3F"/>
                </a:solidFill>
                <a:latin typeface="Quicksand"/>
                <a:ea typeface="Quicksand"/>
                <a:cs typeface="Quicksand"/>
                <a:sym typeface="Quicksand"/>
              </a:rPr>
              <a:t>We see huge potential for profitable growth from year 1. </a:t>
            </a:r>
            <a:endParaRPr b="1" sz="1100"/>
          </a:p>
        </p:txBody>
      </p:sp>
      <p:sp>
        <p:nvSpPr>
          <p:cNvPr id="378" name="Google Shape;378;p48"/>
          <p:cNvSpPr txBox="1"/>
          <p:nvPr/>
        </p:nvSpPr>
        <p:spPr>
          <a:xfrm>
            <a:off x="5762129" y="2537743"/>
            <a:ext cx="3029400" cy="969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 sz="900">
                <a:solidFill>
                  <a:schemeClr val="dk1"/>
                </a:solidFill>
                <a:latin typeface="Lato"/>
                <a:ea typeface="Lato"/>
                <a:cs typeface="Lato"/>
                <a:sym typeface="Lato"/>
              </a:rPr>
              <a:t>We have seen steady growth in user acquisition, revenue, and customer engagement, as well as strong retention rates for repeat customers. Our partnerships with local businesses have also contributed to our success, and we believe that we are well-positioned for future growth in the market</a:t>
            </a:r>
            <a:endParaRPr sz="1100">
              <a:solidFill>
                <a:schemeClr val="dk1"/>
              </a:solidFill>
            </a:endParaRPr>
          </a:p>
        </p:txBody>
      </p:sp>
      <p:graphicFrame>
        <p:nvGraphicFramePr>
          <p:cNvPr id="379" name="Google Shape;379;p48"/>
          <p:cNvGraphicFramePr/>
          <p:nvPr/>
        </p:nvGraphicFramePr>
        <p:xfrm>
          <a:off x="877128" y="1088051"/>
          <a:ext cx="3000000" cy="3000000"/>
        </p:xfrm>
        <a:graphic>
          <a:graphicData uri="http://schemas.openxmlformats.org/drawingml/2006/table">
            <a:tbl>
              <a:tblPr>
                <a:noFill/>
                <a:tableStyleId>{4E508CD7-E2AF-4F0D-830F-3A00B95E2DB0}</a:tableStyleId>
              </a:tblPr>
              <a:tblGrid>
                <a:gridCol w="760475"/>
                <a:gridCol w="732500"/>
                <a:gridCol w="732500"/>
                <a:gridCol w="732500"/>
                <a:gridCol w="732500"/>
                <a:gridCol w="641350"/>
              </a:tblGrid>
              <a:tr h="304475">
                <a:tc>
                  <a:txBody>
                    <a:bodyPr/>
                    <a:lstStyle/>
                    <a:p>
                      <a:pPr indent="0" lvl="0" marL="0" rtl="0" algn="l">
                        <a:spcBef>
                          <a:spcPts val="0"/>
                        </a:spcBef>
                        <a:spcAft>
                          <a:spcPts val="0"/>
                        </a:spcAft>
                        <a:buNone/>
                      </a:pPr>
                      <a:r>
                        <a:rPr b="1" lang="en" sz="700">
                          <a:latin typeface="Poppins"/>
                          <a:ea typeface="Poppins"/>
                          <a:cs typeface="Poppins"/>
                          <a:sym typeface="Poppins"/>
                        </a:rPr>
                        <a:t>FORECAST</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2022-23</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2023-24</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2024-25</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2025-26</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2026-27</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283000">
                <a:tc>
                  <a:txBody>
                    <a:bodyPr/>
                    <a:lstStyle/>
                    <a:p>
                      <a:pPr indent="0" lvl="0" marL="0" rtl="0" algn="l">
                        <a:lnSpc>
                          <a:spcPct val="115000"/>
                        </a:lnSpc>
                        <a:spcBef>
                          <a:spcPts val="0"/>
                        </a:spcBef>
                        <a:spcAft>
                          <a:spcPts val="0"/>
                        </a:spcAft>
                        <a:buNone/>
                      </a:pPr>
                      <a:r>
                        <a:rPr lang="en" sz="700">
                          <a:latin typeface="Poppins"/>
                          <a:ea typeface="Poppins"/>
                          <a:cs typeface="Poppins"/>
                          <a:sym typeface="Poppins"/>
                        </a:rPr>
                        <a:t>Ticket Sales</a:t>
                      </a:r>
                      <a:endParaRPr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E7E6E6"/>
                    </a:solidFill>
                  </a:tcPr>
                </a:tc>
                <a:tc>
                  <a:txBody>
                    <a:bodyPr/>
                    <a:lstStyle/>
                    <a:p>
                      <a:pPr indent="0" lvl="0" marL="0" rtl="0" algn="l">
                        <a:lnSpc>
                          <a:spcPct val="115000"/>
                        </a:lnSpc>
                        <a:spcBef>
                          <a:spcPts val="0"/>
                        </a:spcBef>
                        <a:spcAft>
                          <a:spcPts val="0"/>
                        </a:spcAft>
                        <a:buNone/>
                      </a:pPr>
                      <a:r>
                        <a:rPr lang="en" sz="700">
                          <a:latin typeface="Poppins"/>
                          <a:ea typeface="Poppins"/>
                          <a:cs typeface="Poppins"/>
                          <a:sym typeface="Poppins"/>
                        </a:rPr>
                        <a:t>784,499.60</a:t>
                      </a:r>
                      <a:endParaRPr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E7E6E6"/>
                    </a:solidFill>
                  </a:tcPr>
                </a:tc>
                <a:tc>
                  <a:txBody>
                    <a:bodyPr/>
                    <a:lstStyle/>
                    <a:p>
                      <a:pPr indent="0" lvl="0" marL="0" rtl="0" algn="l">
                        <a:lnSpc>
                          <a:spcPct val="115000"/>
                        </a:lnSpc>
                        <a:spcBef>
                          <a:spcPts val="0"/>
                        </a:spcBef>
                        <a:spcAft>
                          <a:spcPts val="0"/>
                        </a:spcAft>
                        <a:buNone/>
                      </a:pPr>
                      <a:r>
                        <a:rPr lang="en" sz="700">
                          <a:latin typeface="Poppins"/>
                          <a:ea typeface="Poppins"/>
                          <a:cs typeface="Poppins"/>
                          <a:sym typeface="Poppins"/>
                        </a:rPr>
                        <a:t>1,136,384.99</a:t>
                      </a:r>
                      <a:endParaRPr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E7E6E6"/>
                    </a:solidFill>
                  </a:tcPr>
                </a:tc>
                <a:tc>
                  <a:txBody>
                    <a:bodyPr/>
                    <a:lstStyle/>
                    <a:p>
                      <a:pPr indent="0" lvl="0" marL="0" rtl="0" algn="l">
                        <a:lnSpc>
                          <a:spcPct val="115000"/>
                        </a:lnSpc>
                        <a:spcBef>
                          <a:spcPts val="0"/>
                        </a:spcBef>
                        <a:spcAft>
                          <a:spcPts val="0"/>
                        </a:spcAft>
                        <a:buNone/>
                      </a:pPr>
                      <a:r>
                        <a:rPr lang="en" sz="700">
                          <a:latin typeface="Poppins"/>
                          <a:ea typeface="Poppins"/>
                          <a:cs typeface="Poppins"/>
                          <a:sym typeface="Poppins"/>
                        </a:rPr>
                        <a:t>1,250,023.49</a:t>
                      </a:r>
                      <a:endParaRPr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E7E6E6"/>
                    </a:solidFill>
                  </a:tcPr>
                </a:tc>
                <a:tc>
                  <a:txBody>
                    <a:bodyPr/>
                    <a:lstStyle/>
                    <a:p>
                      <a:pPr indent="0" lvl="0" marL="0" rtl="0" algn="l">
                        <a:lnSpc>
                          <a:spcPct val="115000"/>
                        </a:lnSpc>
                        <a:spcBef>
                          <a:spcPts val="0"/>
                        </a:spcBef>
                        <a:spcAft>
                          <a:spcPts val="0"/>
                        </a:spcAft>
                        <a:buNone/>
                      </a:pPr>
                      <a:r>
                        <a:rPr lang="en" sz="700">
                          <a:latin typeface="Poppins"/>
                          <a:ea typeface="Poppins"/>
                          <a:cs typeface="Poppins"/>
                          <a:sym typeface="Poppins"/>
                        </a:rPr>
                        <a:t>1,375,025.84</a:t>
                      </a:r>
                      <a:endParaRPr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E7E6E6"/>
                    </a:solidFill>
                  </a:tcPr>
                </a:tc>
                <a:tc>
                  <a:txBody>
                    <a:bodyPr/>
                    <a:lstStyle/>
                    <a:p>
                      <a:pPr indent="0" lvl="0" marL="0" rtl="0" algn="l">
                        <a:lnSpc>
                          <a:spcPct val="115000"/>
                        </a:lnSpc>
                        <a:spcBef>
                          <a:spcPts val="0"/>
                        </a:spcBef>
                        <a:spcAft>
                          <a:spcPts val="0"/>
                        </a:spcAft>
                        <a:buNone/>
                      </a:pPr>
                      <a:r>
                        <a:rPr lang="en" sz="700">
                          <a:latin typeface="Poppins"/>
                          <a:ea typeface="Poppins"/>
                          <a:cs typeface="Poppins"/>
                          <a:sym typeface="Poppins"/>
                        </a:rPr>
                        <a:t>1,512,528.43</a:t>
                      </a:r>
                      <a:endParaRPr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E7E6E6"/>
                    </a:solidFill>
                  </a:tcPr>
                </a:tc>
              </a:tr>
              <a:tr h="355750">
                <a:tc>
                  <a:txBody>
                    <a:bodyPr/>
                    <a:lstStyle/>
                    <a:p>
                      <a:pPr indent="0" lvl="0" marL="0" rtl="0" algn="l">
                        <a:lnSpc>
                          <a:spcPct val="115000"/>
                        </a:lnSpc>
                        <a:spcBef>
                          <a:spcPts val="0"/>
                        </a:spcBef>
                        <a:spcAft>
                          <a:spcPts val="0"/>
                        </a:spcAft>
                        <a:buNone/>
                      </a:pPr>
                      <a:r>
                        <a:rPr lang="en" sz="700">
                          <a:latin typeface="Poppins"/>
                          <a:ea typeface="Poppins"/>
                          <a:cs typeface="Poppins"/>
                          <a:sym typeface="Poppins"/>
                        </a:rPr>
                        <a:t>App Subscriptions</a:t>
                      </a:r>
                      <a:endParaRPr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latin typeface="Poppins"/>
                          <a:ea typeface="Poppins"/>
                          <a:cs typeface="Poppins"/>
                          <a:sym typeface="Poppins"/>
                        </a:rPr>
                        <a:t>467,331.87</a:t>
                      </a:r>
                      <a:endParaRPr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latin typeface="Poppins"/>
                          <a:ea typeface="Poppins"/>
                          <a:cs typeface="Poppins"/>
                          <a:sym typeface="Poppins"/>
                        </a:rPr>
                        <a:t>640,991.89</a:t>
                      </a:r>
                      <a:endParaRPr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latin typeface="Poppins"/>
                          <a:ea typeface="Poppins"/>
                          <a:cs typeface="Poppins"/>
                          <a:sym typeface="Poppins"/>
                        </a:rPr>
                        <a:t>653,811.73</a:t>
                      </a:r>
                      <a:endParaRPr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latin typeface="Poppins"/>
                          <a:ea typeface="Poppins"/>
                          <a:cs typeface="Poppins"/>
                          <a:sym typeface="Poppins"/>
                        </a:rPr>
                        <a:t>666,887.96</a:t>
                      </a:r>
                      <a:endParaRPr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latin typeface="Poppins"/>
                          <a:ea typeface="Poppins"/>
                          <a:cs typeface="Poppins"/>
                          <a:sym typeface="Poppins"/>
                        </a:rPr>
                        <a:t>680,225.72</a:t>
                      </a:r>
                      <a:endParaRPr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258700">
                <a:tc>
                  <a:txBody>
                    <a:bodyPr/>
                    <a:lstStyle/>
                    <a:p>
                      <a:pPr indent="0" lvl="0" marL="0" rtl="0" algn="l">
                        <a:lnSpc>
                          <a:spcPct val="115000"/>
                        </a:lnSpc>
                        <a:spcBef>
                          <a:spcPts val="0"/>
                        </a:spcBef>
                        <a:spcAft>
                          <a:spcPts val="0"/>
                        </a:spcAft>
                        <a:buNone/>
                      </a:pPr>
                      <a:r>
                        <a:rPr lang="en" sz="700">
                          <a:latin typeface="Poppins"/>
                          <a:ea typeface="Poppins"/>
                          <a:cs typeface="Poppins"/>
                          <a:sym typeface="Poppins"/>
                        </a:rPr>
                        <a:t>Ecommerce</a:t>
                      </a:r>
                      <a:endParaRPr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E7E6E6"/>
                    </a:solidFill>
                  </a:tcPr>
                </a:tc>
                <a:tc>
                  <a:txBody>
                    <a:bodyPr/>
                    <a:lstStyle/>
                    <a:p>
                      <a:pPr indent="0" lvl="0" marL="0" rtl="0" algn="l">
                        <a:lnSpc>
                          <a:spcPct val="115000"/>
                        </a:lnSpc>
                        <a:spcBef>
                          <a:spcPts val="0"/>
                        </a:spcBef>
                        <a:spcAft>
                          <a:spcPts val="0"/>
                        </a:spcAft>
                        <a:buNone/>
                      </a:pPr>
                      <a:r>
                        <a:rPr lang="en" sz="700">
                          <a:latin typeface="Poppins"/>
                          <a:ea typeface="Poppins"/>
                          <a:cs typeface="Poppins"/>
                          <a:sym typeface="Poppins"/>
                        </a:rPr>
                        <a:t>283,583.76</a:t>
                      </a:r>
                      <a:endParaRPr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E7E6E6"/>
                    </a:solidFill>
                  </a:tcPr>
                </a:tc>
                <a:tc>
                  <a:txBody>
                    <a:bodyPr/>
                    <a:lstStyle/>
                    <a:p>
                      <a:pPr indent="0" lvl="0" marL="0" rtl="0" algn="l">
                        <a:lnSpc>
                          <a:spcPct val="115000"/>
                        </a:lnSpc>
                        <a:spcBef>
                          <a:spcPts val="0"/>
                        </a:spcBef>
                        <a:spcAft>
                          <a:spcPts val="0"/>
                        </a:spcAft>
                        <a:buNone/>
                      </a:pPr>
                      <a:r>
                        <a:rPr lang="en" sz="700">
                          <a:latin typeface="Poppins"/>
                          <a:ea typeface="Poppins"/>
                          <a:cs typeface="Poppins"/>
                          <a:sym typeface="Poppins"/>
                        </a:rPr>
                        <a:t>379,067.24</a:t>
                      </a:r>
                      <a:endParaRPr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E7E6E6"/>
                    </a:solidFill>
                  </a:tcPr>
                </a:tc>
                <a:tc>
                  <a:txBody>
                    <a:bodyPr/>
                    <a:lstStyle/>
                    <a:p>
                      <a:pPr indent="0" lvl="0" marL="0" rtl="0" algn="l">
                        <a:lnSpc>
                          <a:spcPct val="115000"/>
                        </a:lnSpc>
                        <a:spcBef>
                          <a:spcPts val="0"/>
                        </a:spcBef>
                        <a:spcAft>
                          <a:spcPts val="0"/>
                        </a:spcAft>
                        <a:buNone/>
                      </a:pPr>
                      <a:r>
                        <a:rPr lang="en" sz="700">
                          <a:latin typeface="Poppins"/>
                          <a:ea typeface="Poppins"/>
                          <a:cs typeface="Poppins"/>
                          <a:sym typeface="Poppins"/>
                        </a:rPr>
                        <a:t>386,648.58</a:t>
                      </a:r>
                      <a:endParaRPr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E7E6E6"/>
                    </a:solidFill>
                  </a:tcPr>
                </a:tc>
                <a:tc>
                  <a:txBody>
                    <a:bodyPr/>
                    <a:lstStyle/>
                    <a:p>
                      <a:pPr indent="0" lvl="0" marL="0" rtl="0" algn="l">
                        <a:lnSpc>
                          <a:spcPct val="115000"/>
                        </a:lnSpc>
                        <a:spcBef>
                          <a:spcPts val="0"/>
                        </a:spcBef>
                        <a:spcAft>
                          <a:spcPts val="0"/>
                        </a:spcAft>
                        <a:buNone/>
                      </a:pPr>
                      <a:r>
                        <a:rPr lang="en" sz="700">
                          <a:latin typeface="Poppins"/>
                          <a:ea typeface="Poppins"/>
                          <a:cs typeface="Poppins"/>
                          <a:sym typeface="Poppins"/>
                        </a:rPr>
                        <a:t>394,381.55</a:t>
                      </a:r>
                      <a:endParaRPr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E7E6E6"/>
                    </a:solidFill>
                  </a:tcPr>
                </a:tc>
                <a:tc>
                  <a:txBody>
                    <a:bodyPr/>
                    <a:lstStyle/>
                    <a:p>
                      <a:pPr indent="0" lvl="0" marL="0" rtl="0" algn="l">
                        <a:lnSpc>
                          <a:spcPct val="115000"/>
                        </a:lnSpc>
                        <a:spcBef>
                          <a:spcPts val="0"/>
                        </a:spcBef>
                        <a:spcAft>
                          <a:spcPts val="0"/>
                        </a:spcAft>
                        <a:buNone/>
                      </a:pPr>
                      <a:r>
                        <a:rPr lang="en" sz="700">
                          <a:latin typeface="Poppins"/>
                          <a:ea typeface="Poppins"/>
                          <a:cs typeface="Poppins"/>
                          <a:sym typeface="Poppins"/>
                        </a:rPr>
                        <a:t>402,269.19</a:t>
                      </a:r>
                      <a:endParaRPr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E7E6E6"/>
                    </a:solidFill>
                  </a:tcPr>
                </a:tc>
              </a:tr>
              <a:tr h="283000">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Total Income</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A4D8C8"/>
                    </a:solidFill>
                  </a:tcPr>
                </a:tc>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1,588,090.23</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A4D8C8"/>
                    </a:solidFill>
                  </a:tcPr>
                </a:tc>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2,330,149.12</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A4D8C8"/>
                    </a:solidFill>
                  </a:tcPr>
                </a:tc>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2,515,119.40</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A4D8C8"/>
                    </a:solidFill>
                  </a:tcPr>
                </a:tc>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2,665,423.67</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A4D8C8"/>
                    </a:solidFill>
                  </a:tcPr>
                </a:tc>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2,828,734.21</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A4D8C8"/>
                    </a:solidFill>
                  </a:tcPr>
                </a:tc>
              </a:tr>
              <a:tr h="258700">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Total Cost of Sales</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FF5354"/>
                    </a:solidFill>
                  </a:tcPr>
                </a:tc>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285,856.24</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FF5354"/>
                    </a:solidFill>
                  </a:tcPr>
                </a:tc>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419,426.84</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FF5354"/>
                    </a:solidFill>
                  </a:tcPr>
                </a:tc>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452,721.49</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FF5354"/>
                    </a:solidFill>
                  </a:tcPr>
                </a:tc>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479,776.26</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FF5354"/>
                    </a:solidFill>
                  </a:tcPr>
                </a:tc>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509,172.16</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FF5354"/>
                    </a:solidFill>
                  </a:tcPr>
                </a:tc>
              </a:tr>
              <a:tr h="283000">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Gross Profit</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A4D8C8"/>
                    </a:solidFill>
                  </a:tcPr>
                </a:tc>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1,302,233.99</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A4D8C8"/>
                    </a:solidFill>
                  </a:tcPr>
                </a:tc>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1,910,722.28</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A4D8C8"/>
                    </a:solidFill>
                  </a:tcPr>
                </a:tc>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2,062,397.91</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A4D8C8"/>
                    </a:solidFill>
                  </a:tcPr>
                </a:tc>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2,185,647.41</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A4D8C8"/>
                    </a:solidFill>
                  </a:tcPr>
                </a:tc>
                <a:tc>
                  <a:txBody>
                    <a:bodyPr/>
                    <a:lstStyle/>
                    <a:p>
                      <a:pPr indent="0" lvl="0" marL="0" rtl="0" algn="l">
                        <a:lnSpc>
                          <a:spcPct val="115000"/>
                        </a:lnSpc>
                        <a:spcBef>
                          <a:spcPts val="0"/>
                        </a:spcBef>
                        <a:spcAft>
                          <a:spcPts val="0"/>
                        </a:spcAft>
                        <a:buNone/>
                      </a:pPr>
                      <a:r>
                        <a:rPr b="1" lang="en" sz="700">
                          <a:latin typeface="Poppins"/>
                          <a:ea typeface="Poppins"/>
                          <a:cs typeface="Poppins"/>
                          <a:sym typeface="Poppins"/>
                        </a:rPr>
                        <a:t>2,319,562.05</a:t>
                      </a:r>
                      <a:endParaRPr b="1" sz="700">
                        <a:latin typeface="Poppins"/>
                        <a:ea typeface="Poppins"/>
                        <a:cs typeface="Poppins"/>
                        <a:sym typeface="Poppins"/>
                      </a:endParaRPr>
                    </a:p>
                  </a:txBody>
                  <a:tcPr marT="68575" marB="68575" marR="21425" marL="2142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A4D8C8"/>
                    </a:solidFill>
                  </a:tcPr>
                </a:tc>
              </a:tr>
            </a:tbl>
          </a:graphicData>
        </a:graphic>
      </p:graphicFrame>
      <p:pic>
        <p:nvPicPr>
          <p:cNvPr id="380" name="Google Shape;380;p48"/>
          <p:cNvPicPr preferRelativeResize="0"/>
          <p:nvPr/>
        </p:nvPicPr>
        <p:blipFill>
          <a:blip r:embed="rId4">
            <a:alphaModFix/>
          </a:blip>
          <a:stretch>
            <a:fillRect/>
          </a:stretch>
        </p:blipFill>
        <p:spPr>
          <a:xfrm>
            <a:off x="300927" y="4450512"/>
            <a:ext cx="359746" cy="40799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solidFill>
                  <a:schemeClr val="lt1"/>
                </a:solidFill>
                <a:latin typeface="Poppins"/>
                <a:ea typeface="Poppins"/>
                <a:cs typeface="Poppins"/>
                <a:sym typeface="Poppins"/>
              </a:rPr>
              <a:t>SECTION ELEVEN: </a:t>
            </a:r>
            <a:r>
              <a:rPr lang="en">
                <a:solidFill>
                  <a:schemeClr val="lt1"/>
                </a:solidFill>
                <a:latin typeface="Poppins"/>
                <a:ea typeface="Poppins"/>
                <a:cs typeface="Poppins"/>
                <a:sym typeface="Poppins"/>
              </a:rPr>
              <a:t>Competition</a:t>
            </a:r>
            <a:endParaRPr>
              <a:solidFill>
                <a:schemeClr val="lt1"/>
              </a:solidFill>
              <a:latin typeface="Poppins"/>
              <a:ea typeface="Poppins"/>
              <a:cs typeface="Poppins"/>
              <a:sym typeface="Poppins"/>
            </a:endParaRPr>
          </a:p>
        </p:txBody>
      </p:sp>
      <p:sp>
        <p:nvSpPr>
          <p:cNvPr id="386" name="Google Shape;386;p49"/>
          <p:cNvSpPr txBox="1"/>
          <p:nvPr>
            <p:ph idx="1" type="body"/>
          </p:nvPr>
        </p:nvSpPr>
        <p:spPr>
          <a:xfrm>
            <a:off x="1083225" y="1257300"/>
            <a:ext cx="3165000" cy="38862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100"/>
              <a:buFont typeface="Arial"/>
              <a:buNone/>
            </a:pPr>
            <a:r>
              <a:rPr lang="en" sz="800">
                <a:solidFill>
                  <a:schemeClr val="lt1"/>
                </a:solidFill>
                <a:latin typeface="Poppins"/>
                <a:ea typeface="Poppins"/>
                <a:cs typeface="Poppins"/>
                <a:sym typeface="Poppins"/>
              </a:rPr>
              <a:t>In this section, you want to explain the uniqueness of your product relative to similarly-sized competitors.</a:t>
            </a:r>
            <a:endParaRPr sz="800">
              <a:solidFill>
                <a:schemeClr val="lt1"/>
              </a:solidFill>
              <a:latin typeface="Poppins"/>
              <a:ea typeface="Poppins"/>
              <a:cs typeface="Poppins"/>
              <a:sym typeface="Poppins"/>
            </a:endParaRPr>
          </a:p>
          <a:p>
            <a:pPr indent="0" lvl="0" marL="0" rtl="0" algn="l">
              <a:lnSpc>
                <a:spcPct val="150000"/>
              </a:lnSpc>
              <a:spcBef>
                <a:spcPts val="1500"/>
              </a:spcBef>
              <a:spcAft>
                <a:spcPts val="0"/>
              </a:spcAft>
              <a:buClr>
                <a:schemeClr val="dk1"/>
              </a:buClr>
              <a:buSzPts val="1100"/>
              <a:buFont typeface="Arial"/>
              <a:buNone/>
            </a:pPr>
            <a:r>
              <a:rPr lang="en" sz="800">
                <a:solidFill>
                  <a:schemeClr val="lt1"/>
                </a:solidFill>
                <a:latin typeface="Poppins"/>
                <a:ea typeface="Poppins"/>
                <a:cs typeface="Poppins"/>
                <a:sym typeface="Poppins"/>
              </a:rPr>
              <a:t>Avoid aiming for the big dogs (i.e. the Ubers and Facebooks) in your space. Instead, stand out by showing VCs that you know who your true competitors are.</a:t>
            </a:r>
            <a:endParaRPr sz="800">
              <a:solidFill>
                <a:schemeClr val="lt1"/>
              </a:solidFill>
              <a:latin typeface="Poppins"/>
              <a:ea typeface="Poppins"/>
              <a:cs typeface="Poppins"/>
              <a:sym typeface="Poppins"/>
            </a:endParaRPr>
          </a:p>
          <a:p>
            <a:pPr indent="0" lvl="0" marL="0" rtl="0" algn="l">
              <a:lnSpc>
                <a:spcPct val="150000"/>
              </a:lnSpc>
              <a:spcBef>
                <a:spcPts val="1500"/>
              </a:spcBef>
              <a:spcAft>
                <a:spcPts val="0"/>
              </a:spcAft>
              <a:buClr>
                <a:schemeClr val="dk1"/>
              </a:buClr>
              <a:buSzPts val="1100"/>
              <a:buFont typeface="Arial"/>
              <a:buNone/>
            </a:pPr>
            <a:r>
              <a:rPr lang="en" sz="800">
                <a:solidFill>
                  <a:schemeClr val="lt1"/>
                </a:solidFill>
                <a:latin typeface="Poppins"/>
                <a:ea typeface="Poppins"/>
                <a:cs typeface="Poppins"/>
                <a:sym typeface="Poppins"/>
              </a:rPr>
              <a:t>Consider which companies and products closely compete with yours, paying special attention to companies at similar stages or those who’ve recently raised money. Then, show VCs how your product solves the problem in ways theirs can’t.</a:t>
            </a:r>
            <a:endParaRPr sz="800">
              <a:solidFill>
                <a:schemeClr val="lt1"/>
              </a:solidFill>
              <a:latin typeface="Poppins"/>
              <a:ea typeface="Poppins"/>
              <a:cs typeface="Poppins"/>
              <a:sym typeface="Poppins"/>
            </a:endParaRPr>
          </a:p>
          <a:p>
            <a:pPr indent="-279400" lvl="0" marL="457200" rtl="0" algn="l">
              <a:spcBef>
                <a:spcPts val="150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Targeted section length: 1-page</a:t>
            </a:r>
            <a:endParaRPr sz="800">
              <a:solidFill>
                <a:schemeClr val="lt1"/>
              </a:solidFill>
              <a:latin typeface="Poppins"/>
              <a:ea typeface="Poppins"/>
              <a:cs typeface="Poppins"/>
              <a:sym typeface="Poppins"/>
            </a:endParaRPr>
          </a:p>
          <a:p>
            <a:pPr indent="-279400" lvl="0" marL="4572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Industry averages:</a:t>
            </a:r>
            <a:endParaRPr sz="800">
              <a:solidFill>
                <a:schemeClr val="lt1"/>
              </a:solidFill>
              <a:latin typeface="Poppins"/>
              <a:ea typeface="Poppins"/>
              <a:cs typeface="Poppins"/>
              <a:sym typeface="Poppins"/>
            </a:endParaRPr>
          </a:p>
          <a:p>
            <a:pPr indent="-279400" lvl="1" marL="9144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Average length: 1.3 pages</a:t>
            </a:r>
            <a:endParaRPr sz="800">
              <a:solidFill>
                <a:schemeClr val="lt1"/>
              </a:solidFill>
              <a:latin typeface="Poppins"/>
              <a:ea typeface="Poppins"/>
              <a:cs typeface="Poppins"/>
              <a:sym typeface="Poppins"/>
            </a:endParaRPr>
          </a:p>
          <a:p>
            <a:pPr indent="-279400" lvl="1" marL="9144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Time VCs spend here: 55 seconds</a:t>
            </a:r>
            <a:endParaRPr sz="800">
              <a:solidFill>
                <a:schemeClr val="lt1"/>
              </a:solidFill>
              <a:latin typeface="Poppins"/>
              <a:ea typeface="Poppins"/>
              <a:cs typeface="Poppins"/>
              <a:sym typeface="Poppins"/>
            </a:endParaRPr>
          </a:p>
          <a:p>
            <a:pPr indent="0" lvl="0" marL="0" rtl="0" algn="l">
              <a:spcBef>
                <a:spcPts val="1500"/>
              </a:spcBef>
              <a:spcAft>
                <a:spcPts val="1200"/>
              </a:spcAft>
              <a:buNone/>
            </a:pPr>
            <a:r>
              <a:t/>
            </a:r>
            <a:endParaRPr sz="800">
              <a:solidFill>
                <a:schemeClr val="lt1"/>
              </a:solidFill>
              <a:latin typeface="Poppins"/>
              <a:ea typeface="Poppins"/>
              <a:cs typeface="Poppins"/>
              <a:sym typeface="Poppins"/>
            </a:endParaRPr>
          </a:p>
        </p:txBody>
      </p:sp>
      <p:sp>
        <p:nvSpPr>
          <p:cNvPr id="387" name="Google Shape;387;p49"/>
          <p:cNvSpPr/>
          <p:nvPr/>
        </p:nvSpPr>
        <p:spPr>
          <a:xfrm>
            <a:off x="4668538" y="1785300"/>
            <a:ext cx="3410700" cy="22500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9"/>
          <p:cNvSpPr txBox="1"/>
          <p:nvPr/>
        </p:nvSpPr>
        <p:spPr>
          <a:xfrm>
            <a:off x="4873888" y="2018175"/>
            <a:ext cx="30000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lt1"/>
                </a:solidFill>
                <a:latin typeface="Poppins"/>
                <a:ea typeface="Poppins"/>
                <a:cs typeface="Poppins"/>
                <a:sym typeface="Poppins"/>
              </a:rPr>
              <a:t>TOP TIP:</a:t>
            </a:r>
            <a:endParaRPr b="1" sz="2800">
              <a:solidFill>
                <a:schemeClr val="lt1"/>
              </a:solidFill>
              <a:latin typeface="Poppins"/>
              <a:ea typeface="Poppins"/>
              <a:cs typeface="Poppins"/>
              <a:sym typeface="Poppins"/>
            </a:endParaRPr>
          </a:p>
          <a:p>
            <a:pPr indent="0" lvl="0" marL="0" rtl="0" algn="ctr">
              <a:spcBef>
                <a:spcPts val="0"/>
              </a:spcBef>
              <a:spcAft>
                <a:spcPts val="0"/>
              </a:spcAft>
              <a:buNone/>
            </a:pPr>
            <a:r>
              <a:t/>
            </a:r>
            <a:endParaRPr sz="1200">
              <a:solidFill>
                <a:schemeClr val="lt1"/>
              </a:solidFill>
              <a:latin typeface="Poppins"/>
              <a:ea typeface="Poppins"/>
              <a:cs typeface="Poppins"/>
              <a:sym typeface="Poppins"/>
            </a:endParaRPr>
          </a:p>
          <a:p>
            <a:pPr indent="0" lvl="0" marL="0" rtl="0" algn="ctr">
              <a:spcBef>
                <a:spcPts val="0"/>
              </a:spcBef>
              <a:spcAft>
                <a:spcPts val="0"/>
              </a:spcAft>
              <a:buNone/>
            </a:pPr>
            <a:r>
              <a:rPr lang="en" sz="1200">
                <a:solidFill>
                  <a:schemeClr val="lt1"/>
                </a:solidFill>
                <a:latin typeface="Poppins"/>
                <a:ea typeface="Poppins"/>
                <a:cs typeface="Poppins"/>
                <a:sym typeface="Poppins"/>
              </a:rPr>
              <a:t>Show the funding of competitors. Use research to give a fair cross section of your target market and who else is playing. New challengers and incumbents.</a:t>
            </a:r>
            <a:endParaRPr sz="1200">
              <a:solidFill>
                <a:schemeClr val="lt1"/>
              </a:solidFill>
              <a:latin typeface="Poppins"/>
              <a:ea typeface="Poppins"/>
              <a:cs typeface="Poppins"/>
              <a:sym typeface="Poppins"/>
            </a:endParaRPr>
          </a:p>
        </p:txBody>
      </p:sp>
      <p:sp>
        <p:nvSpPr>
          <p:cNvPr id="389" name="Google Shape;389;p49"/>
          <p:cNvSpPr/>
          <p:nvPr/>
        </p:nvSpPr>
        <p:spPr>
          <a:xfrm>
            <a:off x="13275"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0" name="Google Shape;390;p49"/>
          <p:cNvPicPr preferRelativeResize="0"/>
          <p:nvPr/>
        </p:nvPicPr>
        <p:blipFill rotWithShape="1">
          <a:blip r:embed="rId3">
            <a:alphaModFix/>
          </a:blip>
          <a:srcRect b="29387" l="0" r="0" t="18607"/>
          <a:stretch/>
        </p:blipFill>
        <p:spPr>
          <a:xfrm>
            <a:off x="8493599" y="4766125"/>
            <a:ext cx="386398" cy="2009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4" name="Shape 394"/>
        <p:cNvGrpSpPr/>
        <p:nvPr/>
      </p:nvGrpSpPr>
      <p:grpSpPr>
        <a:xfrm>
          <a:off x="0" y="0"/>
          <a:ext cx="0" cy="0"/>
          <a:chOff x="0" y="0"/>
          <a:chExt cx="0" cy="0"/>
        </a:xfrm>
      </p:grpSpPr>
      <p:pic>
        <p:nvPicPr>
          <p:cNvPr id="395" name="Google Shape;395;p50"/>
          <p:cNvPicPr preferRelativeResize="0"/>
          <p:nvPr/>
        </p:nvPicPr>
        <p:blipFill rotWithShape="1">
          <a:blip r:embed="rId3">
            <a:alphaModFix/>
          </a:blip>
          <a:srcRect b="0" l="25319" r="25324" t="0"/>
          <a:stretch/>
        </p:blipFill>
        <p:spPr>
          <a:xfrm>
            <a:off x="490499" y="541183"/>
            <a:ext cx="3132271" cy="4230844"/>
          </a:xfrm>
          <a:custGeom>
            <a:rect b="b" l="l" r="r" t="t"/>
            <a:pathLst>
              <a:path extrusionOk="0" h="5641125" w="4176361">
                <a:moveTo>
                  <a:pt x="1355800" y="0"/>
                </a:moveTo>
                <a:cubicBezTo>
                  <a:pt x="2913552" y="0"/>
                  <a:pt x="4176361" y="1262810"/>
                  <a:pt x="4176361" y="2820563"/>
                </a:cubicBezTo>
                <a:cubicBezTo>
                  <a:pt x="4176361" y="4378316"/>
                  <a:pt x="2913552" y="5641125"/>
                  <a:pt x="1355800" y="5641125"/>
                </a:cubicBezTo>
                <a:cubicBezTo>
                  <a:pt x="869002" y="5641125"/>
                  <a:pt x="411008" y="5517804"/>
                  <a:pt x="11353" y="5300699"/>
                </a:cubicBezTo>
                <a:lnTo>
                  <a:pt x="0" y="5293802"/>
                </a:lnTo>
                <a:lnTo>
                  <a:pt x="990443" y="26309"/>
                </a:lnTo>
                <a:lnTo>
                  <a:pt x="1067413" y="14563"/>
                </a:lnTo>
                <a:cubicBezTo>
                  <a:pt x="1162232" y="4933"/>
                  <a:pt x="1258440" y="0"/>
                  <a:pt x="1355800" y="0"/>
                </a:cubicBezTo>
                <a:close/>
              </a:path>
            </a:pathLst>
          </a:custGeom>
          <a:noFill/>
          <a:ln>
            <a:noFill/>
          </a:ln>
        </p:spPr>
      </p:pic>
      <p:sp>
        <p:nvSpPr>
          <p:cNvPr id="396" name="Google Shape;396;p50"/>
          <p:cNvSpPr/>
          <p:nvPr/>
        </p:nvSpPr>
        <p:spPr>
          <a:xfrm rot="10800000">
            <a:off x="0" y="371476"/>
            <a:ext cx="1200833" cy="3879737"/>
          </a:xfrm>
          <a:custGeom>
            <a:rect b="b" l="l" r="r" t="t"/>
            <a:pathLst>
              <a:path extrusionOk="0" h="5172982" w="1601111">
                <a:moveTo>
                  <a:pt x="972672" y="0"/>
                </a:moveTo>
                <a:lnTo>
                  <a:pt x="1073110" y="61018"/>
                </a:lnTo>
                <a:cubicBezTo>
                  <a:pt x="1260679" y="187737"/>
                  <a:pt x="1432185" y="336425"/>
                  <a:pt x="1583938" y="503390"/>
                </a:cubicBezTo>
                <a:lnTo>
                  <a:pt x="1601111" y="523456"/>
                </a:lnTo>
                <a:lnTo>
                  <a:pt x="1601111" y="4273605"/>
                </a:lnTo>
                <a:lnTo>
                  <a:pt x="1514327" y="4370243"/>
                </a:lnTo>
                <a:cubicBezTo>
                  <a:pt x="1128218" y="4765670"/>
                  <a:pt x="626859" y="5048065"/>
                  <a:pt x="64548" y="5163130"/>
                </a:cubicBezTo>
                <a:lnTo>
                  <a:pt x="0" y="5172982"/>
                </a:lnTo>
                <a:close/>
              </a:path>
            </a:pathLst>
          </a:cu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397" name="Google Shape;397;p50"/>
          <p:cNvSpPr txBox="1"/>
          <p:nvPr/>
        </p:nvSpPr>
        <p:spPr>
          <a:xfrm>
            <a:off x="3979757" y="256876"/>
            <a:ext cx="2635800" cy="531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000">
                <a:solidFill>
                  <a:srgbClr val="3F3F3F"/>
                </a:solidFill>
                <a:latin typeface="Quicksand"/>
                <a:ea typeface="Quicksand"/>
                <a:cs typeface="Quicksand"/>
                <a:sym typeface="Quicksand"/>
              </a:rPr>
              <a:t>Competition</a:t>
            </a:r>
            <a:endParaRPr sz="1100"/>
          </a:p>
        </p:txBody>
      </p:sp>
      <p:sp>
        <p:nvSpPr>
          <p:cNvPr id="398" name="Google Shape;398;p50"/>
          <p:cNvSpPr txBox="1"/>
          <p:nvPr/>
        </p:nvSpPr>
        <p:spPr>
          <a:xfrm>
            <a:off x="4055950" y="985475"/>
            <a:ext cx="4633500" cy="37404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en" sz="1100">
                <a:solidFill>
                  <a:schemeClr val="dk1"/>
                </a:solidFill>
                <a:latin typeface="Quicksand"/>
                <a:ea typeface="Quicksand"/>
                <a:cs typeface="Quicksand"/>
                <a:sym typeface="Quicksand"/>
              </a:rPr>
              <a:t>While these competitors offer similar services, we believe that our unique combination of immersive experiences, expert training, and cutting-edge equipment sets us apart from the competition. Our focus on creating a comprehensive, one-stop-shop for zombie survival training and disaster preparedness gives us a competitive advantage in the market.</a:t>
            </a:r>
            <a:endParaRPr b="1" sz="1100">
              <a:solidFill>
                <a:schemeClr val="dk1"/>
              </a:solidFill>
              <a:latin typeface="Quicksand"/>
              <a:ea typeface="Quicksand"/>
              <a:cs typeface="Quicksand"/>
              <a:sym typeface="Quicksand"/>
            </a:endParaRPr>
          </a:p>
          <a:p>
            <a:pPr indent="0" lvl="0" marL="0" rtl="0" algn="l">
              <a:lnSpc>
                <a:spcPct val="150000"/>
              </a:lnSpc>
              <a:spcBef>
                <a:spcPts val="0"/>
              </a:spcBef>
              <a:spcAft>
                <a:spcPts val="0"/>
              </a:spcAft>
              <a:buClr>
                <a:schemeClr val="dk1"/>
              </a:buClr>
              <a:buFont typeface="Arial"/>
              <a:buNone/>
            </a:pPr>
            <a:r>
              <a:t/>
            </a:r>
            <a:endParaRPr b="1" sz="900">
              <a:solidFill>
                <a:schemeClr val="dk1"/>
              </a:solidFill>
              <a:latin typeface="Quicksand"/>
              <a:ea typeface="Quicksand"/>
              <a:cs typeface="Quicksand"/>
              <a:sym typeface="Quicksand"/>
            </a:endParaRPr>
          </a:p>
          <a:p>
            <a:pPr indent="0" lvl="0" marL="0" marR="0" rtl="0" algn="l">
              <a:lnSpc>
                <a:spcPct val="150000"/>
              </a:lnSpc>
              <a:spcBef>
                <a:spcPts val="0"/>
              </a:spcBef>
              <a:spcAft>
                <a:spcPts val="0"/>
              </a:spcAft>
              <a:buNone/>
            </a:pPr>
            <a:r>
              <a:rPr b="1" lang="en" sz="900">
                <a:solidFill>
                  <a:schemeClr val="dk1"/>
                </a:solidFill>
                <a:latin typeface="Lato"/>
                <a:ea typeface="Lato"/>
                <a:cs typeface="Lato"/>
                <a:sym typeface="Lato"/>
              </a:rPr>
              <a:t>Zombie Defense League: </a:t>
            </a:r>
            <a:r>
              <a:rPr lang="en" sz="900">
                <a:solidFill>
                  <a:schemeClr val="dk1"/>
                </a:solidFill>
                <a:latin typeface="Lato"/>
                <a:ea typeface="Lato"/>
                <a:cs typeface="Lato"/>
                <a:sym typeface="Lato"/>
              </a:rPr>
              <a:t>A startup that raised $2 million in seed funding in 2019. They offer a range of training programs, equipment, and merchandise related to zombie survival.</a:t>
            </a:r>
            <a:endParaRPr sz="900">
              <a:solidFill>
                <a:schemeClr val="dk1"/>
              </a:solidFill>
              <a:latin typeface="Lato"/>
              <a:ea typeface="Lato"/>
              <a:cs typeface="Lato"/>
              <a:sym typeface="Lato"/>
            </a:endParaRPr>
          </a:p>
          <a:p>
            <a:pPr indent="0" lvl="0" marL="0" marR="0" rtl="0" algn="l">
              <a:lnSpc>
                <a:spcPct val="150000"/>
              </a:lnSpc>
              <a:spcBef>
                <a:spcPts val="0"/>
              </a:spcBef>
              <a:spcAft>
                <a:spcPts val="0"/>
              </a:spcAft>
              <a:buNone/>
            </a:pPr>
            <a:r>
              <a:t/>
            </a:r>
            <a:endParaRPr sz="900">
              <a:solidFill>
                <a:schemeClr val="dk1"/>
              </a:solidFill>
              <a:latin typeface="Lato"/>
              <a:ea typeface="Lato"/>
              <a:cs typeface="Lato"/>
              <a:sym typeface="Lato"/>
            </a:endParaRPr>
          </a:p>
          <a:p>
            <a:pPr indent="0" lvl="0" marL="0" marR="0" rtl="0" algn="l">
              <a:lnSpc>
                <a:spcPct val="150000"/>
              </a:lnSpc>
              <a:spcBef>
                <a:spcPts val="0"/>
              </a:spcBef>
              <a:spcAft>
                <a:spcPts val="0"/>
              </a:spcAft>
              <a:buNone/>
            </a:pPr>
            <a:r>
              <a:rPr b="1" lang="en" sz="900">
                <a:solidFill>
                  <a:schemeClr val="dk1"/>
                </a:solidFill>
                <a:latin typeface="Lato"/>
                <a:ea typeface="Lato"/>
                <a:cs typeface="Lato"/>
                <a:sym typeface="Lato"/>
              </a:rPr>
              <a:t>Undead Survival Training:</a:t>
            </a:r>
            <a:r>
              <a:rPr lang="en" sz="900">
                <a:solidFill>
                  <a:schemeClr val="dk1"/>
                </a:solidFill>
                <a:latin typeface="Lato"/>
                <a:ea typeface="Lato"/>
                <a:cs typeface="Lato"/>
                <a:sym typeface="Lato"/>
              </a:rPr>
              <a:t> A well-established player in the market, with over 10 years of experience in disaster preparedness training. They have received $5 million in funding to date and offer a range of services related to zombie and other disaster scenarios.</a:t>
            </a:r>
            <a:endParaRPr sz="900">
              <a:solidFill>
                <a:schemeClr val="dk1"/>
              </a:solidFill>
              <a:latin typeface="Lato"/>
              <a:ea typeface="Lato"/>
              <a:cs typeface="Lato"/>
              <a:sym typeface="Lato"/>
            </a:endParaRPr>
          </a:p>
          <a:p>
            <a:pPr indent="0" lvl="0" marL="0" marR="0" rtl="0" algn="l">
              <a:lnSpc>
                <a:spcPct val="150000"/>
              </a:lnSpc>
              <a:spcBef>
                <a:spcPts val="0"/>
              </a:spcBef>
              <a:spcAft>
                <a:spcPts val="0"/>
              </a:spcAft>
              <a:buNone/>
            </a:pPr>
            <a:r>
              <a:t/>
            </a:r>
            <a:endParaRPr sz="900">
              <a:solidFill>
                <a:schemeClr val="dk1"/>
              </a:solidFill>
              <a:latin typeface="Lato"/>
              <a:ea typeface="Lato"/>
              <a:cs typeface="Lato"/>
              <a:sym typeface="Lato"/>
            </a:endParaRPr>
          </a:p>
          <a:p>
            <a:pPr indent="0" lvl="0" marL="0" marR="0" rtl="0" algn="l">
              <a:lnSpc>
                <a:spcPct val="150000"/>
              </a:lnSpc>
              <a:spcBef>
                <a:spcPts val="0"/>
              </a:spcBef>
              <a:spcAft>
                <a:spcPts val="0"/>
              </a:spcAft>
              <a:buNone/>
            </a:pPr>
            <a:r>
              <a:rPr b="1" lang="en" sz="900">
                <a:solidFill>
                  <a:schemeClr val="dk1"/>
                </a:solidFill>
                <a:latin typeface="Lato"/>
                <a:ea typeface="Lato"/>
                <a:cs typeface="Lato"/>
                <a:sym typeface="Lato"/>
              </a:rPr>
              <a:t>Z-Survival Training: </a:t>
            </a:r>
            <a:r>
              <a:rPr lang="en" sz="900">
                <a:solidFill>
                  <a:schemeClr val="dk1"/>
                </a:solidFill>
                <a:latin typeface="Lato"/>
                <a:ea typeface="Lato"/>
                <a:cs typeface="Lato"/>
                <a:sym typeface="Lato"/>
              </a:rPr>
              <a:t>A newer player in the market, with $1 million in seed funding raised in 2020. They focus specifically on zombie survival and offer training programs and equipment for individuals and businesses.</a:t>
            </a:r>
            <a:endParaRPr b="1" sz="900">
              <a:solidFill>
                <a:schemeClr val="dk1"/>
              </a:solidFill>
              <a:latin typeface="Quicksand"/>
              <a:ea typeface="Quicksand"/>
              <a:cs typeface="Quicksand"/>
              <a:sym typeface="Quicksan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solidFill>
                  <a:schemeClr val="lt1"/>
                </a:solidFill>
                <a:latin typeface="Poppins"/>
                <a:ea typeface="Poppins"/>
                <a:cs typeface="Poppins"/>
                <a:sym typeface="Poppins"/>
              </a:rPr>
              <a:t>SECTION TWELVE: </a:t>
            </a:r>
            <a:r>
              <a:rPr lang="en">
                <a:solidFill>
                  <a:schemeClr val="lt1"/>
                </a:solidFill>
                <a:latin typeface="Poppins"/>
                <a:ea typeface="Poppins"/>
                <a:cs typeface="Poppins"/>
                <a:sym typeface="Poppins"/>
              </a:rPr>
              <a:t>Fundraising Ask</a:t>
            </a:r>
            <a:endParaRPr>
              <a:solidFill>
                <a:schemeClr val="lt1"/>
              </a:solidFill>
              <a:latin typeface="Poppins"/>
              <a:ea typeface="Poppins"/>
              <a:cs typeface="Poppins"/>
              <a:sym typeface="Poppins"/>
            </a:endParaRPr>
          </a:p>
        </p:txBody>
      </p:sp>
      <p:sp>
        <p:nvSpPr>
          <p:cNvPr id="404" name="Google Shape;404;p51"/>
          <p:cNvSpPr txBox="1"/>
          <p:nvPr>
            <p:ph idx="1" type="body"/>
          </p:nvPr>
        </p:nvSpPr>
        <p:spPr>
          <a:xfrm>
            <a:off x="1083225" y="1257300"/>
            <a:ext cx="3165000" cy="38862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100"/>
              <a:buFont typeface="Arial"/>
              <a:buNone/>
            </a:pPr>
            <a:r>
              <a:rPr lang="en" sz="800">
                <a:solidFill>
                  <a:schemeClr val="lt1"/>
                </a:solidFill>
                <a:latin typeface="Poppins"/>
                <a:ea typeface="Poppins"/>
                <a:cs typeface="Poppins"/>
                <a:sym typeface="Poppins"/>
              </a:rPr>
              <a:t>In early-stage rounds, the fundraising ask is the final section in your deck. It outlines how much you plan to raise as well as your broad plans for deploying capital.</a:t>
            </a:r>
            <a:endParaRPr sz="800">
              <a:solidFill>
                <a:schemeClr val="lt1"/>
              </a:solidFill>
              <a:latin typeface="Poppins"/>
              <a:ea typeface="Poppins"/>
              <a:cs typeface="Poppins"/>
              <a:sym typeface="Poppins"/>
            </a:endParaRPr>
          </a:p>
          <a:p>
            <a:pPr indent="0" lvl="0" marL="0" rtl="0" algn="l">
              <a:lnSpc>
                <a:spcPct val="150000"/>
              </a:lnSpc>
              <a:spcBef>
                <a:spcPts val="1500"/>
              </a:spcBef>
              <a:spcAft>
                <a:spcPts val="0"/>
              </a:spcAft>
              <a:buClr>
                <a:schemeClr val="dk1"/>
              </a:buClr>
              <a:buSzPts val="1100"/>
              <a:buFont typeface="Arial"/>
              <a:buNone/>
            </a:pPr>
            <a:r>
              <a:rPr lang="en" sz="800">
                <a:solidFill>
                  <a:schemeClr val="lt1"/>
                </a:solidFill>
                <a:latin typeface="Poppins"/>
                <a:ea typeface="Poppins"/>
                <a:cs typeface="Poppins"/>
                <a:sym typeface="Poppins"/>
              </a:rPr>
              <a:t>Avoid complexity. Tell investors exactly how much you’re asking for and be ready to defend how you plan to spend it.</a:t>
            </a:r>
            <a:endParaRPr sz="800">
              <a:solidFill>
                <a:schemeClr val="lt1"/>
              </a:solidFill>
              <a:latin typeface="Poppins"/>
              <a:ea typeface="Poppins"/>
              <a:cs typeface="Poppins"/>
              <a:sym typeface="Poppins"/>
            </a:endParaRPr>
          </a:p>
          <a:p>
            <a:pPr indent="0" lvl="0" marL="0" rtl="0" algn="l">
              <a:lnSpc>
                <a:spcPct val="150000"/>
              </a:lnSpc>
              <a:spcBef>
                <a:spcPts val="1500"/>
              </a:spcBef>
              <a:spcAft>
                <a:spcPts val="0"/>
              </a:spcAft>
              <a:buClr>
                <a:schemeClr val="dk1"/>
              </a:buClr>
              <a:buSzPts val="1100"/>
              <a:buFont typeface="Arial"/>
              <a:buNone/>
            </a:pPr>
            <a:r>
              <a:rPr lang="en" sz="800">
                <a:solidFill>
                  <a:schemeClr val="lt1"/>
                </a:solidFill>
                <a:latin typeface="Poppins"/>
                <a:ea typeface="Poppins"/>
                <a:cs typeface="Poppins"/>
                <a:sym typeface="Poppins"/>
              </a:rPr>
              <a:t>Consider which categories you plan to spend money on such as hiring and research and development. Think of your fundraising ask section as the next chapter in your company that potential investors will help you write.</a:t>
            </a:r>
            <a:endParaRPr sz="800">
              <a:solidFill>
                <a:schemeClr val="lt1"/>
              </a:solidFill>
              <a:latin typeface="Poppins"/>
              <a:ea typeface="Poppins"/>
              <a:cs typeface="Poppins"/>
              <a:sym typeface="Poppins"/>
            </a:endParaRPr>
          </a:p>
          <a:p>
            <a:pPr indent="-279400" lvl="0" marL="457200" rtl="0" algn="l">
              <a:spcBef>
                <a:spcPts val="150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Target section length: 1-page</a:t>
            </a:r>
            <a:endParaRPr sz="800">
              <a:solidFill>
                <a:schemeClr val="lt1"/>
              </a:solidFill>
              <a:latin typeface="Poppins"/>
              <a:ea typeface="Poppins"/>
              <a:cs typeface="Poppins"/>
              <a:sym typeface="Poppins"/>
            </a:endParaRPr>
          </a:p>
          <a:p>
            <a:pPr indent="-279400" lvl="0" marL="4572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Industry averages:</a:t>
            </a:r>
            <a:endParaRPr sz="800">
              <a:solidFill>
                <a:schemeClr val="lt1"/>
              </a:solidFill>
              <a:latin typeface="Poppins"/>
              <a:ea typeface="Poppins"/>
              <a:cs typeface="Poppins"/>
              <a:sym typeface="Poppins"/>
            </a:endParaRPr>
          </a:p>
          <a:p>
            <a:pPr indent="-279400" lvl="1" marL="9144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Average length: 1.2 pages</a:t>
            </a:r>
            <a:endParaRPr sz="800">
              <a:solidFill>
                <a:schemeClr val="lt1"/>
              </a:solidFill>
              <a:latin typeface="Poppins"/>
              <a:ea typeface="Poppins"/>
              <a:cs typeface="Poppins"/>
              <a:sym typeface="Poppins"/>
            </a:endParaRPr>
          </a:p>
          <a:p>
            <a:pPr indent="-279400" lvl="1" marL="9144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Time VCs spend here: 40 seconds</a:t>
            </a:r>
            <a:endParaRPr sz="800">
              <a:solidFill>
                <a:schemeClr val="lt1"/>
              </a:solidFill>
              <a:latin typeface="Poppins"/>
              <a:ea typeface="Poppins"/>
              <a:cs typeface="Poppins"/>
              <a:sym typeface="Poppins"/>
            </a:endParaRPr>
          </a:p>
          <a:p>
            <a:pPr indent="0" lvl="0" marL="0" rtl="0" algn="l">
              <a:spcBef>
                <a:spcPts val="1500"/>
              </a:spcBef>
              <a:spcAft>
                <a:spcPts val="1200"/>
              </a:spcAft>
              <a:buNone/>
            </a:pPr>
            <a:r>
              <a:t/>
            </a:r>
            <a:endParaRPr sz="800">
              <a:solidFill>
                <a:schemeClr val="lt1"/>
              </a:solidFill>
              <a:latin typeface="Poppins"/>
              <a:ea typeface="Poppins"/>
              <a:cs typeface="Poppins"/>
              <a:sym typeface="Poppins"/>
            </a:endParaRPr>
          </a:p>
        </p:txBody>
      </p:sp>
      <p:sp>
        <p:nvSpPr>
          <p:cNvPr id="405" name="Google Shape;405;p51"/>
          <p:cNvSpPr/>
          <p:nvPr/>
        </p:nvSpPr>
        <p:spPr>
          <a:xfrm>
            <a:off x="4668538" y="1785300"/>
            <a:ext cx="3410700" cy="22500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51"/>
          <p:cNvSpPr txBox="1"/>
          <p:nvPr/>
        </p:nvSpPr>
        <p:spPr>
          <a:xfrm>
            <a:off x="4873888" y="2118475"/>
            <a:ext cx="3000000" cy="1354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lt1"/>
                </a:solidFill>
                <a:latin typeface="Poppins"/>
                <a:ea typeface="Poppins"/>
                <a:cs typeface="Poppins"/>
                <a:sym typeface="Poppins"/>
              </a:rPr>
              <a:t>TOP TIP:</a:t>
            </a:r>
            <a:endParaRPr b="1" sz="2800">
              <a:solidFill>
                <a:schemeClr val="lt1"/>
              </a:solidFill>
              <a:latin typeface="Poppins"/>
              <a:ea typeface="Poppins"/>
              <a:cs typeface="Poppins"/>
              <a:sym typeface="Poppins"/>
            </a:endParaRPr>
          </a:p>
          <a:p>
            <a:pPr indent="0" lvl="0" marL="0" rtl="0" algn="ctr">
              <a:spcBef>
                <a:spcPts val="0"/>
              </a:spcBef>
              <a:spcAft>
                <a:spcPts val="0"/>
              </a:spcAft>
              <a:buNone/>
            </a:pPr>
            <a:r>
              <a:t/>
            </a:r>
            <a:endParaRPr sz="1200">
              <a:solidFill>
                <a:schemeClr val="lt1"/>
              </a:solidFill>
              <a:latin typeface="Poppins"/>
              <a:ea typeface="Poppins"/>
              <a:cs typeface="Poppins"/>
              <a:sym typeface="Poppins"/>
            </a:endParaRPr>
          </a:p>
          <a:p>
            <a:pPr indent="0" lvl="0" marL="0" rtl="0" algn="ctr">
              <a:spcBef>
                <a:spcPts val="0"/>
              </a:spcBef>
              <a:spcAft>
                <a:spcPts val="0"/>
              </a:spcAft>
              <a:buNone/>
            </a:pPr>
            <a:r>
              <a:rPr lang="en" sz="1200">
                <a:solidFill>
                  <a:schemeClr val="lt1"/>
                </a:solidFill>
                <a:latin typeface="Poppins"/>
                <a:ea typeface="Poppins"/>
                <a:cs typeface="Poppins"/>
                <a:sym typeface="Poppins"/>
              </a:rPr>
              <a:t>Make it clear what you are asking for. If this </a:t>
            </a:r>
            <a:r>
              <a:rPr lang="en" sz="1200">
                <a:solidFill>
                  <a:schemeClr val="lt1"/>
                </a:solidFill>
                <a:latin typeface="Poppins"/>
                <a:ea typeface="Poppins"/>
                <a:cs typeface="Poppins"/>
                <a:sym typeface="Poppins"/>
              </a:rPr>
              <a:t>isn't</a:t>
            </a:r>
            <a:r>
              <a:rPr lang="en" sz="1200">
                <a:solidFill>
                  <a:schemeClr val="lt1"/>
                </a:solidFill>
                <a:latin typeface="Poppins"/>
                <a:ea typeface="Poppins"/>
                <a:cs typeface="Poppins"/>
                <a:sym typeface="Poppins"/>
              </a:rPr>
              <a:t> obvious </a:t>
            </a:r>
            <a:r>
              <a:rPr lang="en" sz="1200">
                <a:solidFill>
                  <a:schemeClr val="lt1"/>
                </a:solidFill>
                <a:latin typeface="Poppins"/>
                <a:ea typeface="Poppins"/>
                <a:cs typeface="Poppins"/>
                <a:sym typeface="Poppins"/>
              </a:rPr>
              <a:t>it's</a:t>
            </a:r>
            <a:r>
              <a:rPr lang="en" sz="1200">
                <a:solidFill>
                  <a:schemeClr val="lt1"/>
                </a:solidFill>
                <a:latin typeface="Poppins"/>
                <a:ea typeface="Poppins"/>
                <a:cs typeface="Poppins"/>
                <a:sym typeface="Poppins"/>
              </a:rPr>
              <a:t> a pretty </a:t>
            </a:r>
            <a:r>
              <a:rPr lang="en" sz="1200">
                <a:solidFill>
                  <a:schemeClr val="lt1"/>
                </a:solidFill>
                <a:latin typeface="Poppins"/>
                <a:ea typeface="Poppins"/>
                <a:cs typeface="Poppins"/>
                <a:sym typeface="Poppins"/>
              </a:rPr>
              <a:t>automatic</a:t>
            </a:r>
            <a:r>
              <a:rPr lang="en" sz="1200">
                <a:solidFill>
                  <a:schemeClr val="lt1"/>
                </a:solidFill>
                <a:latin typeface="Poppins"/>
                <a:ea typeface="Poppins"/>
                <a:cs typeface="Poppins"/>
                <a:sym typeface="Poppins"/>
              </a:rPr>
              <a:t> “no”.</a:t>
            </a:r>
            <a:endParaRPr sz="1200">
              <a:solidFill>
                <a:schemeClr val="lt1"/>
              </a:solidFill>
              <a:latin typeface="Poppins"/>
              <a:ea typeface="Poppins"/>
              <a:cs typeface="Poppins"/>
              <a:sym typeface="Poppins"/>
            </a:endParaRPr>
          </a:p>
        </p:txBody>
      </p:sp>
      <p:sp>
        <p:nvSpPr>
          <p:cNvPr id="407" name="Google Shape;407;p51"/>
          <p:cNvSpPr/>
          <p:nvPr/>
        </p:nvSpPr>
        <p:spPr>
          <a:xfrm>
            <a:off x="13275"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8" name="Google Shape;408;p51"/>
          <p:cNvPicPr preferRelativeResize="0"/>
          <p:nvPr/>
        </p:nvPicPr>
        <p:blipFill rotWithShape="1">
          <a:blip r:embed="rId3">
            <a:alphaModFix/>
          </a:blip>
          <a:srcRect b="29387" l="0" r="0" t="18607"/>
          <a:stretch/>
        </p:blipFill>
        <p:spPr>
          <a:xfrm>
            <a:off x="8493599" y="4766125"/>
            <a:ext cx="386398" cy="2009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2" name="Shape 412"/>
        <p:cNvGrpSpPr/>
        <p:nvPr/>
      </p:nvGrpSpPr>
      <p:grpSpPr>
        <a:xfrm>
          <a:off x="0" y="0"/>
          <a:ext cx="0" cy="0"/>
          <a:chOff x="0" y="0"/>
          <a:chExt cx="0" cy="0"/>
        </a:xfrm>
      </p:grpSpPr>
      <p:sp>
        <p:nvSpPr>
          <p:cNvPr id="413" name="Google Shape;413;p52"/>
          <p:cNvSpPr/>
          <p:nvPr/>
        </p:nvSpPr>
        <p:spPr>
          <a:xfrm>
            <a:off x="5010575" y="1010075"/>
            <a:ext cx="4136296" cy="4136295"/>
          </a:xfrm>
          <a:custGeom>
            <a:rect b="b" l="l" r="r" t="t"/>
            <a:pathLst>
              <a:path extrusionOk="0" h="6388101" w="6388102">
                <a:moveTo>
                  <a:pt x="3807279" y="0"/>
                </a:moveTo>
                <a:cubicBezTo>
                  <a:pt x="4727211" y="0"/>
                  <a:pt x="5570940" y="326267"/>
                  <a:pt x="6229062" y="869398"/>
                </a:cubicBezTo>
                <a:lnTo>
                  <a:pt x="6388102" y="1013943"/>
                </a:lnTo>
                <a:lnTo>
                  <a:pt x="6388102" y="6388101"/>
                </a:lnTo>
                <a:lnTo>
                  <a:pt x="1013942" y="6388101"/>
                </a:lnTo>
                <a:lnTo>
                  <a:pt x="869398" y="6229062"/>
                </a:lnTo>
                <a:cubicBezTo>
                  <a:pt x="326267" y="5570940"/>
                  <a:pt x="0" y="4727211"/>
                  <a:pt x="0" y="3807279"/>
                </a:cubicBezTo>
                <a:cubicBezTo>
                  <a:pt x="0" y="1704577"/>
                  <a:pt x="1704577" y="0"/>
                  <a:pt x="3807279" y="0"/>
                </a:cubicBezTo>
                <a:close/>
              </a:path>
            </a:pathLst>
          </a:cu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pic>
        <p:nvPicPr>
          <p:cNvPr id="414" name="Google Shape;414;p52"/>
          <p:cNvPicPr preferRelativeResize="0"/>
          <p:nvPr/>
        </p:nvPicPr>
        <p:blipFill rotWithShape="1">
          <a:blip r:embed="rId3">
            <a:alphaModFix/>
          </a:blip>
          <a:srcRect b="0" l="16756" r="16749" t="0"/>
          <a:stretch/>
        </p:blipFill>
        <p:spPr>
          <a:xfrm>
            <a:off x="5174927" y="1162102"/>
            <a:ext cx="3971830" cy="3984164"/>
          </a:xfrm>
          <a:custGeom>
            <a:rect b="b" l="l" r="r" t="t"/>
            <a:pathLst>
              <a:path extrusionOk="0" h="6153149" w="6134100">
                <a:moveTo>
                  <a:pt x="3609974" y="0"/>
                </a:moveTo>
                <a:cubicBezTo>
                  <a:pt x="4482233" y="0"/>
                  <a:pt x="5282237" y="309359"/>
                  <a:pt x="5906253" y="824343"/>
                </a:cubicBezTo>
                <a:lnTo>
                  <a:pt x="6134100" y="1031424"/>
                </a:lnTo>
                <a:lnTo>
                  <a:pt x="6134100" y="6153149"/>
                </a:lnTo>
                <a:lnTo>
                  <a:pt x="1048737" y="6153149"/>
                </a:lnTo>
                <a:lnTo>
                  <a:pt x="824343" y="5906253"/>
                </a:lnTo>
                <a:cubicBezTo>
                  <a:pt x="309359" y="5282237"/>
                  <a:pt x="0" y="4482233"/>
                  <a:pt x="0" y="3609974"/>
                </a:cubicBezTo>
                <a:cubicBezTo>
                  <a:pt x="0" y="1616240"/>
                  <a:pt x="1616240" y="0"/>
                  <a:pt x="3609974" y="0"/>
                </a:cubicBezTo>
                <a:close/>
              </a:path>
            </a:pathLst>
          </a:custGeom>
          <a:noFill/>
          <a:ln>
            <a:noFill/>
          </a:ln>
        </p:spPr>
      </p:pic>
      <p:sp>
        <p:nvSpPr>
          <p:cNvPr id="415" name="Google Shape;415;p52"/>
          <p:cNvSpPr/>
          <p:nvPr/>
        </p:nvSpPr>
        <p:spPr>
          <a:xfrm rot="10800000">
            <a:off x="-1025" y="-1024"/>
            <a:ext cx="5302125" cy="5302124"/>
          </a:xfrm>
          <a:custGeom>
            <a:rect b="b" l="l" r="r" t="t"/>
            <a:pathLst>
              <a:path extrusionOk="0" h="6388101" w="6388102">
                <a:moveTo>
                  <a:pt x="3807279" y="0"/>
                </a:moveTo>
                <a:cubicBezTo>
                  <a:pt x="4727211" y="0"/>
                  <a:pt x="5570940" y="326267"/>
                  <a:pt x="6229062" y="869398"/>
                </a:cubicBezTo>
                <a:lnTo>
                  <a:pt x="6388102" y="1013943"/>
                </a:lnTo>
                <a:lnTo>
                  <a:pt x="6388102" y="6388101"/>
                </a:lnTo>
                <a:lnTo>
                  <a:pt x="1013942" y="6388101"/>
                </a:lnTo>
                <a:lnTo>
                  <a:pt x="869398" y="6229062"/>
                </a:lnTo>
                <a:cubicBezTo>
                  <a:pt x="326267" y="5570940"/>
                  <a:pt x="0" y="4727211"/>
                  <a:pt x="0" y="3807279"/>
                </a:cubicBezTo>
                <a:cubicBezTo>
                  <a:pt x="0" y="1704577"/>
                  <a:pt x="1704577" y="0"/>
                  <a:pt x="3807279" y="0"/>
                </a:cubicBezTo>
                <a:close/>
              </a:path>
            </a:pathLst>
          </a:cu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416" name="Google Shape;416;p52"/>
          <p:cNvSpPr txBox="1"/>
          <p:nvPr/>
        </p:nvSpPr>
        <p:spPr>
          <a:xfrm>
            <a:off x="645164" y="631090"/>
            <a:ext cx="3552900" cy="531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000">
                <a:solidFill>
                  <a:schemeClr val="dk1"/>
                </a:solidFill>
                <a:latin typeface="Quicksand"/>
                <a:ea typeface="Quicksand"/>
                <a:cs typeface="Quicksand"/>
                <a:sym typeface="Quicksand"/>
              </a:rPr>
              <a:t>Our Ask</a:t>
            </a:r>
            <a:endParaRPr sz="1100">
              <a:solidFill>
                <a:schemeClr val="dk1"/>
              </a:solidFill>
            </a:endParaRPr>
          </a:p>
        </p:txBody>
      </p:sp>
      <p:sp>
        <p:nvSpPr>
          <p:cNvPr id="417" name="Google Shape;417;p52"/>
          <p:cNvSpPr txBox="1"/>
          <p:nvPr/>
        </p:nvSpPr>
        <p:spPr>
          <a:xfrm>
            <a:off x="695303" y="1251325"/>
            <a:ext cx="3552900" cy="2978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 sz="1100">
                <a:solidFill>
                  <a:schemeClr val="dk1"/>
                </a:solidFill>
                <a:latin typeface="Quicksand"/>
                <a:ea typeface="Quicksand"/>
                <a:cs typeface="Quicksand"/>
                <a:sym typeface="Quicksand"/>
              </a:rPr>
              <a:t>We are seeking £350,000 in funding to support the growth of our zombie survival training business. The funds will be used for the following purposes:</a:t>
            </a:r>
            <a:endParaRPr b="1" sz="1100">
              <a:solidFill>
                <a:schemeClr val="dk1"/>
              </a:solidFill>
              <a:latin typeface="Quicksand"/>
              <a:ea typeface="Quicksand"/>
              <a:cs typeface="Quicksand"/>
              <a:sym typeface="Quicksand"/>
            </a:endParaRPr>
          </a:p>
          <a:p>
            <a:pPr indent="0" lvl="0" marL="0" marR="0" rtl="0" algn="l">
              <a:lnSpc>
                <a:spcPct val="150000"/>
              </a:lnSpc>
              <a:spcBef>
                <a:spcPts val="0"/>
              </a:spcBef>
              <a:spcAft>
                <a:spcPts val="0"/>
              </a:spcAft>
              <a:buNone/>
            </a:pPr>
            <a:r>
              <a:t/>
            </a:r>
            <a:endParaRPr b="1" sz="900">
              <a:solidFill>
                <a:schemeClr val="dk1"/>
              </a:solidFill>
              <a:latin typeface="Lato"/>
              <a:ea typeface="Lato"/>
              <a:cs typeface="Lato"/>
              <a:sym typeface="Lato"/>
            </a:endParaRPr>
          </a:p>
          <a:p>
            <a:pPr indent="-285750" lvl="0" marL="457200" marR="0" rtl="0" algn="l">
              <a:lnSpc>
                <a:spcPct val="150000"/>
              </a:lnSpc>
              <a:spcBef>
                <a:spcPts val="0"/>
              </a:spcBef>
              <a:spcAft>
                <a:spcPts val="0"/>
              </a:spcAft>
              <a:buClr>
                <a:schemeClr val="dk1"/>
              </a:buClr>
              <a:buSzPts val="900"/>
              <a:buFont typeface="Lato"/>
              <a:buAutoNum type="arabicParenR"/>
            </a:pPr>
            <a:r>
              <a:rPr b="1" lang="en" sz="900">
                <a:solidFill>
                  <a:schemeClr val="dk1"/>
                </a:solidFill>
                <a:latin typeface="Lato"/>
                <a:ea typeface="Lato"/>
                <a:cs typeface="Lato"/>
                <a:sym typeface="Lato"/>
              </a:rPr>
              <a:t>Expand training facilities (£150,000)</a:t>
            </a:r>
            <a:endParaRPr b="1" sz="900">
              <a:solidFill>
                <a:schemeClr val="dk1"/>
              </a:solidFill>
              <a:latin typeface="Lato"/>
              <a:ea typeface="Lato"/>
              <a:cs typeface="Lato"/>
              <a:sym typeface="Lato"/>
            </a:endParaRPr>
          </a:p>
          <a:p>
            <a:pPr indent="-285750" lvl="0" marL="457200" marR="0" rtl="0" algn="l">
              <a:lnSpc>
                <a:spcPct val="150000"/>
              </a:lnSpc>
              <a:spcBef>
                <a:spcPts val="0"/>
              </a:spcBef>
              <a:spcAft>
                <a:spcPts val="0"/>
              </a:spcAft>
              <a:buClr>
                <a:schemeClr val="dk1"/>
              </a:buClr>
              <a:buSzPts val="900"/>
              <a:buFont typeface="Lato"/>
              <a:buAutoNum type="arabicParenR"/>
            </a:pPr>
            <a:r>
              <a:rPr b="1" lang="en" sz="900">
                <a:solidFill>
                  <a:schemeClr val="dk1"/>
                </a:solidFill>
                <a:latin typeface="Lato"/>
                <a:ea typeface="Lato"/>
                <a:cs typeface="Lato"/>
                <a:sym typeface="Lato"/>
              </a:rPr>
              <a:t>Develop new programs (£75,000)</a:t>
            </a:r>
            <a:endParaRPr b="1" sz="900">
              <a:solidFill>
                <a:schemeClr val="dk1"/>
              </a:solidFill>
              <a:latin typeface="Lato"/>
              <a:ea typeface="Lato"/>
              <a:cs typeface="Lato"/>
              <a:sym typeface="Lato"/>
            </a:endParaRPr>
          </a:p>
          <a:p>
            <a:pPr indent="-285750" lvl="0" marL="457200" marR="0" rtl="0" algn="l">
              <a:lnSpc>
                <a:spcPct val="150000"/>
              </a:lnSpc>
              <a:spcBef>
                <a:spcPts val="0"/>
              </a:spcBef>
              <a:spcAft>
                <a:spcPts val="0"/>
              </a:spcAft>
              <a:buClr>
                <a:schemeClr val="dk1"/>
              </a:buClr>
              <a:buSzPts val="900"/>
              <a:buFont typeface="Lato"/>
              <a:buAutoNum type="arabicParenR"/>
            </a:pPr>
            <a:r>
              <a:rPr b="1" lang="en" sz="900">
                <a:solidFill>
                  <a:schemeClr val="dk1"/>
                </a:solidFill>
                <a:latin typeface="Lato"/>
                <a:ea typeface="Lato"/>
                <a:cs typeface="Lato"/>
                <a:sym typeface="Lato"/>
              </a:rPr>
              <a:t>Marketing and advertising (£50,000)</a:t>
            </a:r>
            <a:endParaRPr b="1" sz="900">
              <a:solidFill>
                <a:schemeClr val="dk1"/>
              </a:solidFill>
              <a:latin typeface="Lato"/>
              <a:ea typeface="Lato"/>
              <a:cs typeface="Lato"/>
              <a:sym typeface="Lato"/>
            </a:endParaRPr>
          </a:p>
          <a:p>
            <a:pPr indent="-285750" lvl="0" marL="457200" marR="0" rtl="0" algn="l">
              <a:lnSpc>
                <a:spcPct val="150000"/>
              </a:lnSpc>
              <a:spcBef>
                <a:spcPts val="0"/>
              </a:spcBef>
              <a:spcAft>
                <a:spcPts val="0"/>
              </a:spcAft>
              <a:buClr>
                <a:schemeClr val="dk1"/>
              </a:buClr>
              <a:buSzPts val="900"/>
              <a:buFont typeface="Lato"/>
              <a:buAutoNum type="arabicParenR"/>
            </a:pPr>
            <a:r>
              <a:rPr b="1" lang="en" sz="900">
                <a:solidFill>
                  <a:schemeClr val="dk1"/>
                </a:solidFill>
                <a:latin typeface="Lato"/>
                <a:ea typeface="Lato"/>
                <a:cs typeface="Lato"/>
                <a:sym typeface="Lato"/>
              </a:rPr>
              <a:t>Create an </a:t>
            </a:r>
            <a:r>
              <a:rPr b="1" lang="en" sz="900">
                <a:solidFill>
                  <a:schemeClr val="dk1"/>
                </a:solidFill>
                <a:latin typeface="Lato"/>
                <a:ea typeface="Lato"/>
                <a:cs typeface="Lato"/>
                <a:sym typeface="Lato"/>
              </a:rPr>
              <a:t>ecommerce</a:t>
            </a:r>
            <a:r>
              <a:rPr b="1" lang="en" sz="900">
                <a:solidFill>
                  <a:schemeClr val="dk1"/>
                </a:solidFill>
                <a:latin typeface="Lato"/>
                <a:ea typeface="Lato"/>
                <a:cs typeface="Lato"/>
                <a:sym typeface="Lato"/>
              </a:rPr>
              <a:t> platform (£50,000)</a:t>
            </a:r>
            <a:endParaRPr b="1" sz="900">
              <a:solidFill>
                <a:schemeClr val="dk1"/>
              </a:solidFill>
              <a:latin typeface="Lato"/>
              <a:ea typeface="Lato"/>
              <a:cs typeface="Lato"/>
              <a:sym typeface="Lato"/>
            </a:endParaRPr>
          </a:p>
          <a:p>
            <a:pPr indent="-285750" lvl="0" marL="457200" marR="0" rtl="0" algn="l">
              <a:lnSpc>
                <a:spcPct val="150000"/>
              </a:lnSpc>
              <a:spcBef>
                <a:spcPts val="0"/>
              </a:spcBef>
              <a:spcAft>
                <a:spcPts val="0"/>
              </a:spcAft>
              <a:buClr>
                <a:schemeClr val="dk1"/>
              </a:buClr>
              <a:buSzPts val="900"/>
              <a:buFont typeface="Lato"/>
              <a:buAutoNum type="arabicParenR"/>
            </a:pPr>
            <a:r>
              <a:rPr b="1" lang="en" sz="900">
                <a:solidFill>
                  <a:schemeClr val="dk1"/>
                </a:solidFill>
                <a:latin typeface="Lato"/>
                <a:ea typeface="Lato"/>
                <a:cs typeface="Lato"/>
                <a:sym typeface="Lato"/>
              </a:rPr>
              <a:t>Develop a mobile app (£25,000)</a:t>
            </a:r>
            <a:endParaRPr b="1" sz="900">
              <a:solidFill>
                <a:schemeClr val="dk1"/>
              </a:solidFill>
              <a:latin typeface="Lato"/>
              <a:ea typeface="Lato"/>
              <a:cs typeface="Lato"/>
              <a:sym typeface="Lato"/>
            </a:endParaRPr>
          </a:p>
          <a:p>
            <a:pPr indent="0" lvl="0" marL="0" marR="0" rtl="0" algn="l">
              <a:lnSpc>
                <a:spcPct val="150000"/>
              </a:lnSpc>
              <a:spcBef>
                <a:spcPts val="0"/>
              </a:spcBef>
              <a:spcAft>
                <a:spcPts val="0"/>
              </a:spcAft>
              <a:buNone/>
            </a:pPr>
            <a:r>
              <a:t/>
            </a:r>
            <a:endParaRPr b="1" sz="900">
              <a:solidFill>
                <a:schemeClr val="dk1"/>
              </a:solidFill>
              <a:latin typeface="Lato"/>
              <a:ea typeface="Lato"/>
              <a:cs typeface="Lato"/>
              <a:sym typeface="Lato"/>
            </a:endParaRPr>
          </a:p>
          <a:p>
            <a:pPr indent="0" lvl="0" marL="0" marR="0" rtl="0" algn="ctr">
              <a:lnSpc>
                <a:spcPct val="150000"/>
              </a:lnSpc>
              <a:spcBef>
                <a:spcPts val="0"/>
              </a:spcBef>
              <a:spcAft>
                <a:spcPts val="0"/>
              </a:spcAft>
              <a:buNone/>
            </a:pPr>
            <a:r>
              <a:rPr lang="en" sz="900">
                <a:solidFill>
                  <a:schemeClr val="dk1"/>
                </a:solidFill>
                <a:latin typeface="Lato"/>
                <a:ea typeface="Lato"/>
                <a:cs typeface="Lato"/>
                <a:sym typeface="Lato"/>
              </a:rPr>
              <a:t>These investments will allow us to expand our services, reach new customers, and generate additional revenue. We aim to become the top provider of zombie survival training and disaster preparedness services with the help of our investors.</a:t>
            </a:r>
            <a:endParaRPr sz="900">
              <a:solidFill>
                <a:schemeClr val="dk1"/>
              </a:solidFill>
              <a:latin typeface="Lato"/>
              <a:ea typeface="Lato"/>
              <a:cs typeface="Lato"/>
              <a:sym typeface="Lato"/>
            </a:endParaRPr>
          </a:p>
        </p:txBody>
      </p:sp>
      <p:pic>
        <p:nvPicPr>
          <p:cNvPr id="418" name="Google Shape;418;p52"/>
          <p:cNvPicPr preferRelativeResize="0"/>
          <p:nvPr/>
        </p:nvPicPr>
        <p:blipFill>
          <a:blip r:embed="rId4">
            <a:alphaModFix/>
          </a:blip>
          <a:stretch>
            <a:fillRect/>
          </a:stretch>
        </p:blipFill>
        <p:spPr>
          <a:xfrm>
            <a:off x="8417352" y="223112"/>
            <a:ext cx="359746" cy="4079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7"/>
          <p:cNvSpPr/>
          <p:nvPr/>
        </p:nvSpPr>
        <p:spPr>
          <a:xfrm>
            <a:off x="4668538" y="1785300"/>
            <a:ext cx="3410700" cy="22500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7"/>
          <p:cNvSpPr txBox="1"/>
          <p:nvPr>
            <p:ph idx="1" type="body"/>
          </p:nvPr>
        </p:nvSpPr>
        <p:spPr>
          <a:xfrm>
            <a:off x="1064763" y="1230750"/>
            <a:ext cx="3165000" cy="3886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800">
                <a:solidFill>
                  <a:schemeClr val="lt1"/>
                </a:solidFill>
                <a:latin typeface="Poppins"/>
                <a:ea typeface="Poppins"/>
                <a:cs typeface="Poppins"/>
                <a:sym typeface="Poppins"/>
              </a:rPr>
              <a:t>As the first section of your pitch deck, the company purpose slide should offer a clear, memorable one-sentence explanation of your company’s goal.</a:t>
            </a:r>
            <a:endParaRPr sz="800">
              <a:solidFill>
                <a:schemeClr val="lt1"/>
              </a:solidFill>
              <a:latin typeface="Poppins"/>
              <a:ea typeface="Poppins"/>
              <a:cs typeface="Poppins"/>
              <a:sym typeface="Poppins"/>
            </a:endParaRPr>
          </a:p>
          <a:p>
            <a:pPr indent="0" lvl="0" marL="0" rtl="0" algn="l">
              <a:lnSpc>
                <a:spcPct val="150000"/>
              </a:lnSpc>
              <a:spcBef>
                <a:spcPts val="1500"/>
              </a:spcBef>
              <a:spcAft>
                <a:spcPts val="0"/>
              </a:spcAft>
              <a:buClr>
                <a:schemeClr val="dk1"/>
              </a:buClr>
              <a:buSzPts val="1100"/>
              <a:buFont typeface="Arial"/>
              <a:buNone/>
            </a:pPr>
            <a:r>
              <a:rPr b="1" lang="en" sz="800">
                <a:solidFill>
                  <a:schemeClr val="lt1"/>
                </a:solidFill>
                <a:latin typeface="Poppins"/>
                <a:ea typeface="Poppins"/>
                <a:cs typeface="Poppins"/>
                <a:sym typeface="Poppins"/>
              </a:rPr>
              <a:t>Avoid </a:t>
            </a:r>
            <a:r>
              <a:rPr lang="en" sz="800">
                <a:solidFill>
                  <a:schemeClr val="lt1"/>
                </a:solidFill>
                <a:latin typeface="Poppins"/>
                <a:ea typeface="Poppins"/>
                <a:cs typeface="Poppins"/>
                <a:sym typeface="Poppins"/>
              </a:rPr>
              <a:t>complicated, grandiose vision statements. Clarity is key here: Boiling your purpose down to a single sentence will help hook investors at the beginning so they continue to read through your deck.</a:t>
            </a:r>
            <a:endParaRPr sz="800">
              <a:solidFill>
                <a:schemeClr val="lt1"/>
              </a:solidFill>
              <a:latin typeface="Poppins"/>
              <a:ea typeface="Poppins"/>
              <a:cs typeface="Poppins"/>
              <a:sym typeface="Poppins"/>
            </a:endParaRPr>
          </a:p>
          <a:p>
            <a:pPr indent="0" lvl="0" marL="0" rtl="0" algn="l">
              <a:lnSpc>
                <a:spcPct val="150000"/>
              </a:lnSpc>
              <a:spcBef>
                <a:spcPts val="1500"/>
              </a:spcBef>
              <a:spcAft>
                <a:spcPts val="0"/>
              </a:spcAft>
              <a:buClr>
                <a:schemeClr val="dk1"/>
              </a:buClr>
              <a:buSzPts val="1100"/>
              <a:buFont typeface="Arial"/>
              <a:buNone/>
            </a:pPr>
            <a:r>
              <a:rPr b="1" lang="en" sz="800">
                <a:solidFill>
                  <a:schemeClr val="lt1"/>
                </a:solidFill>
                <a:latin typeface="Poppins"/>
                <a:ea typeface="Poppins"/>
                <a:cs typeface="Poppins"/>
                <a:sym typeface="Poppins"/>
              </a:rPr>
              <a:t>Consider </a:t>
            </a:r>
            <a:r>
              <a:rPr lang="en" sz="800">
                <a:solidFill>
                  <a:schemeClr val="lt1"/>
                </a:solidFill>
                <a:latin typeface="Poppins"/>
                <a:ea typeface="Poppins"/>
                <a:cs typeface="Poppins"/>
                <a:sym typeface="Poppins"/>
              </a:rPr>
              <a:t>different possibilities and run them past other people to make sure your purpose statement is not only compelling but makes sense. Remember: Clearly defining your vision statement can be more art than science.</a:t>
            </a:r>
            <a:endParaRPr sz="800">
              <a:solidFill>
                <a:schemeClr val="lt1"/>
              </a:solidFill>
              <a:latin typeface="Poppins"/>
              <a:ea typeface="Poppins"/>
              <a:cs typeface="Poppins"/>
              <a:sym typeface="Poppins"/>
            </a:endParaRPr>
          </a:p>
          <a:p>
            <a:pPr indent="-279400" lvl="0" marL="457200" rtl="0" algn="l">
              <a:spcBef>
                <a:spcPts val="150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Target section length: 1-page</a:t>
            </a:r>
            <a:endParaRPr sz="800">
              <a:solidFill>
                <a:schemeClr val="lt1"/>
              </a:solidFill>
              <a:latin typeface="Poppins"/>
              <a:ea typeface="Poppins"/>
              <a:cs typeface="Poppins"/>
              <a:sym typeface="Poppins"/>
            </a:endParaRPr>
          </a:p>
          <a:p>
            <a:pPr indent="-279400" lvl="0" marL="4572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Industry averages: </a:t>
            </a:r>
            <a:endParaRPr sz="800">
              <a:solidFill>
                <a:schemeClr val="lt1"/>
              </a:solidFill>
              <a:latin typeface="Poppins"/>
              <a:ea typeface="Poppins"/>
              <a:cs typeface="Poppins"/>
              <a:sym typeface="Poppins"/>
            </a:endParaRPr>
          </a:p>
          <a:p>
            <a:pPr indent="-279400" lvl="1" marL="9144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Average length: 1.3 pages</a:t>
            </a:r>
            <a:endParaRPr sz="800">
              <a:solidFill>
                <a:schemeClr val="lt1"/>
              </a:solidFill>
              <a:latin typeface="Poppins"/>
              <a:ea typeface="Poppins"/>
              <a:cs typeface="Poppins"/>
              <a:sym typeface="Poppins"/>
            </a:endParaRPr>
          </a:p>
          <a:p>
            <a:pPr indent="-279400" lvl="1" marL="9144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Time VCs spend here: 33 seconds</a:t>
            </a:r>
            <a:endParaRPr sz="800">
              <a:solidFill>
                <a:schemeClr val="lt1"/>
              </a:solidFill>
              <a:latin typeface="Poppins"/>
              <a:ea typeface="Poppins"/>
              <a:cs typeface="Poppins"/>
              <a:sym typeface="Poppins"/>
            </a:endParaRPr>
          </a:p>
          <a:p>
            <a:pPr indent="0" lvl="0" marL="0" rtl="0" algn="l">
              <a:spcBef>
                <a:spcPts val="1500"/>
              </a:spcBef>
              <a:spcAft>
                <a:spcPts val="1200"/>
              </a:spcAft>
              <a:buNone/>
            </a:pPr>
            <a:r>
              <a:t/>
            </a:r>
            <a:endParaRPr sz="800">
              <a:solidFill>
                <a:schemeClr val="lt1"/>
              </a:solidFill>
              <a:latin typeface="Poppins"/>
              <a:ea typeface="Poppins"/>
              <a:cs typeface="Poppins"/>
              <a:sym typeface="Poppins"/>
            </a:endParaRPr>
          </a:p>
        </p:txBody>
      </p:sp>
      <p:sp>
        <p:nvSpPr>
          <p:cNvPr id="92" name="Google Shape;9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solidFill>
                  <a:schemeClr val="lt1"/>
                </a:solidFill>
                <a:latin typeface="Poppins"/>
                <a:ea typeface="Poppins"/>
                <a:cs typeface="Poppins"/>
                <a:sym typeface="Poppins"/>
              </a:rPr>
              <a:t>SECTION ONE: </a:t>
            </a:r>
            <a:r>
              <a:rPr lang="en">
                <a:solidFill>
                  <a:schemeClr val="lt1"/>
                </a:solidFill>
                <a:latin typeface="Poppins"/>
                <a:ea typeface="Poppins"/>
                <a:cs typeface="Poppins"/>
                <a:sym typeface="Poppins"/>
              </a:rPr>
              <a:t>Company Purpose</a:t>
            </a:r>
            <a:endParaRPr>
              <a:solidFill>
                <a:schemeClr val="lt1"/>
              </a:solidFill>
              <a:latin typeface="Poppins"/>
              <a:ea typeface="Poppins"/>
              <a:cs typeface="Poppins"/>
              <a:sym typeface="Poppins"/>
            </a:endParaRPr>
          </a:p>
        </p:txBody>
      </p:sp>
      <p:sp>
        <p:nvSpPr>
          <p:cNvPr id="93" name="Google Shape;93;p27"/>
          <p:cNvSpPr txBox="1"/>
          <p:nvPr/>
        </p:nvSpPr>
        <p:spPr>
          <a:xfrm>
            <a:off x="4873888" y="1925250"/>
            <a:ext cx="3000000" cy="197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lt1"/>
                </a:solidFill>
                <a:latin typeface="Poppins"/>
                <a:ea typeface="Poppins"/>
                <a:cs typeface="Poppins"/>
                <a:sym typeface="Poppins"/>
              </a:rPr>
              <a:t>TOP TIP:</a:t>
            </a:r>
            <a:endParaRPr b="1" sz="2800">
              <a:solidFill>
                <a:schemeClr val="lt1"/>
              </a:solidFill>
              <a:latin typeface="Poppins"/>
              <a:ea typeface="Poppins"/>
              <a:cs typeface="Poppins"/>
              <a:sym typeface="Poppins"/>
            </a:endParaRPr>
          </a:p>
          <a:p>
            <a:pPr indent="0" lvl="0" marL="0" rtl="0" algn="ctr">
              <a:spcBef>
                <a:spcPts val="0"/>
              </a:spcBef>
              <a:spcAft>
                <a:spcPts val="0"/>
              </a:spcAft>
              <a:buNone/>
            </a:pPr>
            <a:r>
              <a:t/>
            </a:r>
            <a:endParaRPr b="1" sz="2800">
              <a:solidFill>
                <a:schemeClr val="lt1"/>
              </a:solidFill>
              <a:latin typeface="Poppins"/>
              <a:ea typeface="Poppins"/>
              <a:cs typeface="Poppins"/>
              <a:sym typeface="Poppins"/>
            </a:endParaRPr>
          </a:p>
          <a:p>
            <a:pPr indent="0" lvl="0" marL="0" rtl="0" algn="ctr">
              <a:spcBef>
                <a:spcPts val="0"/>
              </a:spcBef>
              <a:spcAft>
                <a:spcPts val="0"/>
              </a:spcAft>
              <a:buNone/>
            </a:pPr>
            <a:r>
              <a:rPr lang="en" sz="1200">
                <a:solidFill>
                  <a:schemeClr val="lt1"/>
                </a:solidFill>
                <a:latin typeface="Poppins"/>
                <a:ea typeface="Poppins"/>
                <a:cs typeface="Poppins"/>
                <a:sym typeface="Poppins"/>
              </a:rPr>
              <a:t>At the top of your document, design is </a:t>
            </a:r>
            <a:r>
              <a:rPr lang="en" sz="1200">
                <a:solidFill>
                  <a:schemeClr val="lt1"/>
                </a:solidFill>
                <a:latin typeface="Poppins"/>
                <a:ea typeface="Poppins"/>
                <a:cs typeface="Poppins"/>
                <a:sym typeface="Poppins"/>
              </a:rPr>
              <a:t>arguably</a:t>
            </a:r>
            <a:r>
              <a:rPr lang="en" sz="1200">
                <a:solidFill>
                  <a:schemeClr val="lt1"/>
                </a:solidFill>
                <a:latin typeface="Poppins"/>
                <a:ea typeface="Poppins"/>
                <a:cs typeface="Poppins"/>
                <a:sym typeface="Poppins"/>
              </a:rPr>
              <a:t> more important than the words. Focus on look and feel, ensure it </a:t>
            </a:r>
            <a:r>
              <a:rPr lang="en" sz="1200">
                <a:solidFill>
                  <a:schemeClr val="lt1"/>
                </a:solidFill>
                <a:latin typeface="Poppins"/>
                <a:ea typeface="Poppins"/>
                <a:cs typeface="Poppins"/>
                <a:sym typeface="Poppins"/>
              </a:rPr>
              <a:t>captures</a:t>
            </a:r>
            <a:r>
              <a:rPr lang="en" sz="1200">
                <a:solidFill>
                  <a:schemeClr val="lt1"/>
                </a:solidFill>
                <a:latin typeface="Poppins"/>
                <a:ea typeface="Poppins"/>
                <a:cs typeface="Poppins"/>
                <a:sym typeface="Poppins"/>
              </a:rPr>
              <a:t> your brand vibe and tone.</a:t>
            </a:r>
            <a:endParaRPr sz="1200">
              <a:solidFill>
                <a:schemeClr val="lt1"/>
              </a:solidFill>
              <a:latin typeface="Poppins"/>
              <a:ea typeface="Poppins"/>
              <a:cs typeface="Poppins"/>
              <a:sym typeface="Poppins"/>
            </a:endParaRPr>
          </a:p>
        </p:txBody>
      </p:sp>
      <p:pic>
        <p:nvPicPr>
          <p:cNvPr id="94" name="Google Shape;94;p27"/>
          <p:cNvPicPr preferRelativeResize="0"/>
          <p:nvPr/>
        </p:nvPicPr>
        <p:blipFill rotWithShape="1">
          <a:blip r:embed="rId3">
            <a:alphaModFix/>
          </a:blip>
          <a:srcRect b="29387" l="0" r="0" t="18607"/>
          <a:stretch/>
        </p:blipFill>
        <p:spPr>
          <a:xfrm>
            <a:off x="8493599" y="4766125"/>
            <a:ext cx="386398" cy="200924"/>
          </a:xfrm>
          <a:prstGeom prst="rect">
            <a:avLst/>
          </a:prstGeom>
          <a:noFill/>
          <a:ln>
            <a:noFill/>
          </a:ln>
        </p:spPr>
      </p:pic>
      <p:sp>
        <p:nvSpPr>
          <p:cNvPr id="95" name="Google Shape;95;p27"/>
          <p:cNvSpPr/>
          <p:nvPr/>
        </p:nvSpPr>
        <p:spPr>
          <a:xfrm>
            <a:off x="13275"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pic>
        <p:nvPicPr>
          <p:cNvPr id="100" name="Google Shape;100;p28"/>
          <p:cNvPicPr preferRelativeResize="0"/>
          <p:nvPr/>
        </p:nvPicPr>
        <p:blipFill rotWithShape="1">
          <a:blip r:embed="rId3">
            <a:alphaModFix/>
          </a:blip>
          <a:srcRect b="0" l="12630" r="12630" t="0"/>
          <a:stretch/>
        </p:blipFill>
        <p:spPr>
          <a:xfrm>
            <a:off x="4342275" y="566689"/>
            <a:ext cx="4010124" cy="4010124"/>
          </a:xfrm>
          <a:custGeom>
            <a:rect b="b" l="l" r="r" t="t"/>
            <a:pathLst>
              <a:path extrusionOk="0" h="5346832" w="5346832">
                <a:moveTo>
                  <a:pt x="2673416" y="0"/>
                </a:moveTo>
                <a:cubicBezTo>
                  <a:pt x="4149903" y="0"/>
                  <a:pt x="5346832" y="1196929"/>
                  <a:pt x="5346832" y="2673416"/>
                </a:cubicBezTo>
                <a:cubicBezTo>
                  <a:pt x="5346832" y="4149903"/>
                  <a:pt x="4149903" y="5346832"/>
                  <a:pt x="2673416" y="5346832"/>
                </a:cubicBezTo>
                <a:cubicBezTo>
                  <a:pt x="1196929" y="5346832"/>
                  <a:pt x="0" y="4149903"/>
                  <a:pt x="0" y="2673416"/>
                </a:cubicBezTo>
                <a:cubicBezTo>
                  <a:pt x="0" y="1196929"/>
                  <a:pt x="1196929" y="0"/>
                  <a:pt x="2673416" y="0"/>
                </a:cubicBezTo>
                <a:close/>
              </a:path>
            </a:pathLst>
          </a:custGeom>
          <a:noFill/>
          <a:ln>
            <a:noFill/>
          </a:ln>
        </p:spPr>
      </p:pic>
      <p:sp>
        <p:nvSpPr>
          <p:cNvPr id="101" name="Google Shape;101;p28"/>
          <p:cNvSpPr/>
          <p:nvPr/>
        </p:nvSpPr>
        <p:spPr>
          <a:xfrm flipH="1">
            <a:off x="7676306" y="2320893"/>
            <a:ext cx="501600" cy="5019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102" name="Google Shape;102;p28"/>
          <p:cNvSpPr/>
          <p:nvPr/>
        </p:nvSpPr>
        <p:spPr>
          <a:xfrm flipH="1">
            <a:off x="8527008" y="2320893"/>
            <a:ext cx="501600" cy="501900"/>
          </a:xfrm>
          <a:prstGeom prst="ellipse">
            <a:avLst/>
          </a:pr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103" name="Google Shape;103;p28"/>
          <p:cNvSpPr txBox="1"/>
          <p:nvPr/>
        </p:nvSpPr>
        <p:spPr>
          <a:xfrm>
            <a:off x="798239" y="1374342"/>
            <a:ext cx="3033600" cy="531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000">
                <a:solidFill>
                  <a:srgbClr val="3F3F3F"/>
                </a:solidFill>
                <a:latin typeface="Quicksand"/>
                <a:ea typeface="Quicksand"/>
                <a:cs typeface="Quicksand"/>
                <a:sym typeface="Quicksand"/>
              </a:rPr>
              <a:t>Our mission</a:t>
            </a:r>
            <a:endParaRPr sz="1100"/>
          </a:p>
        </p:txBody>
      </p:sp>
      <p:sp>
        <p:nvSpPr>
          <p:cNvPr id="104" name="Google Shape;104;p28"/>
          <p:cNvSpPr txBox="1"/>
          <p:nvPr/>
        </p:nvSpPr>
        <p:spPr>
          <a:xfrm>
            <a:off x="798250" y="1993725"/>
            <a:ext cx="2964000" cy="40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rgbClr val="3F3F3F"/>
                </a:solidFill>
                <a:latin typeface="Quicksand"/>
                <a:ea typeface="Quicksand"/>
                <a:cs typeface="Quicksand"/>
                <a:sym typeface="Quicksand"/>
              </a:rPr>
              <a:t>To be the largest supplier of zombie related products and services worldwide.</a:t>
            </a:r>
            <a:endParaRPr b="1" sz="1100"/>
          </a:p>
        </p:txBody>
      </p:sp>
      <p:sp>
        <p:nvSpPr>
          <p:cNvPr id="105" name="Google Shape;105;p28"/>
          <p:cNvSpPr txBox="1"/>
          <p:nvPr/>
        </p:nvSpPr>
        <p:spPr>
          <a:xfrm>
            <a:off x="867851" y="2616157"/>
            <a:ext cx="2964000" cy="1177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 sz="900">
                <a:solidFill>
                  <a:schemeClr val="dk1"/>
                </a:solidFill>
                <a:latin typeface="Lato"/>
                <a:ea typeface="Lato"/>
                <a:cs typeface="Lato"/>
                <a:sym typeface="Lato"/>
              </a:rPr>
              <a:t>Our mission at Apocalypse Preparedness Institute (API) is to empower individuals and communities to prepare for any disaster, including zombie outbreaks. Through our expert training programs and cutting-edge equipment, we aim to equip our customers with the knowledge and tools needed to survive in the face of adversity. </a:t>
            </a:r>
            <a:endParaRPr sz="1100">
              <a:solidFill>
                <a:schemeClr val="dk1"/>
              </a:solidFill>
            </a:endParaRPr>
          </a:p>
        </p:txBody>
      </p:sp>
      <p:pic>
        <p:nvPicPr>
          <p:cNvPr id="106" name="Google Shape;106;p28"/>
          <p:cNvPicPr preferRelativeResize="0"/>
          <p:nvPr/>
        </p:nvPicPr>
        <p:blipFill>
          <a:blip r:embed="rId4">
            <a:alphaModFix/>
          </a:blip>
          <a:stretch>
            <a:fillRect/>
          </a:stretch>
        </p:blipFill>
        <p:spPr>
          <a:xfrm>
            <a:off x="1832827" y="807075"/>
            <a:ext cx="359746" cy="4079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9"/>
          <p:cNvSpPr txBox="1"/>
          <p:nvPr>
            <p:ph idx="1" type="body"/>
          </p:nvPr>
        </p:nvSpPr>
        <p:spPr>
          <a:xfrm>
            <a:off x="1064775" y="1257300"/>
            <a:ext cx="3152100" cy="38862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en" sz="800">
                <a:solidFill>
                  <a:schemeClr val="lt1"/>
                </a:solidFill>
                <a:latin typeface="Poppins"/>
                <a:ea typeface="Poppins"/>
                <a:cs typeface="Poppins"/>
                <a:sym typeface="Poppins"/>
              </a:rPr>
              <a:t>Similar to your purpose statement slide, the second section should broadly define the specific problem your company is solving.</a:t>
            </a:r>
            <a:endParaRPr sz="800">
              <a:solidFill>
                <a:schemeClr val="lt1"/>
              </a:solidFill>
              <a:latin typeface="Poppins"/>
              <a:ea typeface="Poppins"/>
              <a:cs typeface="Poppins"/>
              <a:sym typeface="Poppins"/>
            </a:endParaRPr>
          </a:p>
          <a:p>
            <a:pPr indent="0" lvl="0" marL="0" rtl="0" algn="l">
              <a:lnSpc>
                <a:spcPct val="150000"/>
              </a:lnSpc>
              <a:spcBef>
                <a:spcPts val="1500"/>
              </a:spcBef>
              <a:spcAft>
                <a:spcPts val="0"/>
              </a:spcAft>
              <a:buNone/>
            </a:pPr>
            <a:r>
              <a:rPr b="1" lang="en" sz="800">
                <a:solidFill>
                  <a:schemeClr val="lt1"/>
                </a:solidFill>
                <a:latin typeface="Poppins"/>
                <a:ea typeface="Poppins"/>
                <a:cs typeface="Poppins"/>
                <a:sym typeface="Poppins"/>
              </a:rPr>
              <a:t>Avoid </a:t>
            </a:r>
            <a:r>
              <a:rPr lang="en" sz="800">
                <a:solidFill>
                  <a:schemeClr val="lt1"/>
                </a:solidFill>
                <a:latin typeface="Poppins"/>
                <a:ea typeface="Poppins"/>
                <a:cs typeface="Poppins"/>
                <a:sym typeface="Poppins"/>
              </a:rPr>
              <a:t>long-winded problem statements. Explain the problem at its broadest level and use simple, easy-to-understand words that make it easy for anyone to follow along.</a:t>
            </a:r>
            <a:endParaRPr sz="800">
              <a:solidFill>
                <a:schemeClr val="lt1"/>
              </a:solidFill>
              <a:latin typeface="Poppins"/>
              <a:ea typeface="Poppins"/>
              <a:cs typeface="Poppins"/>
              <a:sym typeface="Poppins"/>
            </a:endParaRPr>
          </a:p>
          <a:p>
            <a:pPr indent="0" lvl="0" marL="0" rtl="0" algn="l">
              <a:lnSpc>
                <a:spcPct val="150000"/>
              </a:lnSpc>
              <a:spcBef>
                <a:spcPts val="1500"/>
              </a:spcBef>
              <a:spcAft>
                <a:spcPts val="0"/>
              </a:spcAft>
              <a:buNone/>
            </a:pPr>
            <a:r>
              <a:rPr b="1" lang="en" sz="800">
                <a:solidFill>
                  <a:schemeClr val="lt1"/>
                </a:solidFill>
                <a:latin typeface="Poppins"/>
                <a:ea typeface="Poppins"/>
                <a:cs typeface="Poppins"/>
                <a:sym typeface="Poppins"/>
              </a:rPr>
              <a:t>Consider </a:t>
            </a:r>
            <a:r>
              <a:rPr lang="en" sz="800">
                <a:solidFill>
                  <a:schemeClr val="lt1"/>
                </a:solidFill>
                <a:latin typeface="Poppins"/>
                <a:ea typeface="Poppins"/>
                <a:cs typeface="Poppins"/>
                <a:sym typeface="Poppins"/>
              </a:rPr>
              <a:t>whether a VC in a different space will understand what you’re trying to solve and why? Can a non-technical person? Your grandparents? Your problem (and solution!) needs to be compelling and relatable to lots of different stakeholders.</a:t>
            </a:r>
            <a:endParaRPr sz="800">
              <a:solidFill>
                <a:schemeClr val="lt1"/>
              </a:solidFill>
              <a:latin typeface="Poppins"/>
              <a:ea typeface="Poppins"/>
              <a:cs typeface="Poppins"/>
              <a:sym typeface="Poppins"/>
            </a:endParaRPr>
          </a:p>
          <a:p>
            <a:pPr indent="-279400" lvl="0" marL="457200" rtl="0" algn="l">
              <a:spcBef>
                <a:spcPts val="150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Target section length: 1-2 pages</a:t>
            </a:r>
            <a:endParaRPr sz="800">
              <a:solidFill>
                <a:schemeClr val="lt1"/>
              </a:solidFill>
              <a:latin typeface="Poppins"/>
              <a:ea typeface="Poppins"/>
              <a:cs typeface="Poppins"/>
              <a:sym typeface="Poppins"/>
            </a:endParaRPr>
          </a:p>
          <a:p>
            <a:pPr indent="-279400" lvl="0" marL="4572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Industry averages:</a:t>
            </a:r>
            <a:endParaRPr sz="800">
              <a:solidFill>
                <a:schemeClr val="lt1"/>
              </a:solidFill>
              <a:latin typeface="Poppins"/>
              <a:ea typeface="Poppins"/>
              <a:cs typeface="Poppins"/>
              <a:sym typeface="Poppins"/>
            </a:endParaRPr>
          </a:p>
          <a:p>
            <a:pPr indent="-279400" lvl="1" marL="9144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Average length: 2.15 pages</a:t>
            </a:r>
            <a:endParaRPr sz="800">
              <a:solidFill>
                <a:schemeClr val="lt1"/>
              </a:solidFill>
              <a:latin typeface="Poppins"/>
              <a:ea typeface="Poppins"/>
              <a:cs typeface="Poppins"/>
              <a:sym typeface="Poppins"/>
            </a:endParaRPr>
          </a:p>
          <a:p>
            <a:pPr indent="-279400" lvl="1" marL="9144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Time VCs spend here: 39 seconds</a:t>
            </a:r>
            <a:endParaRPr sz="800">
              <a:solidFill>
                <a:schemeClr val="lt1"/>
              </a:solidFill>
              <a:latin typeface="Poppins"/>
              <a:ea typeface="Poppins"/>
              <a:cs typeface="Poppins"/>
              <a:sym typeface="Poppins"/>
            </a:endParaRPr>
          </a:p>
          <a:p>
            <a:pPr indent="0" lvl="0" marL="0" rtl="0" algn="l">
              <a:spcBef>
                <a:spcPts val="1500"/>
              </a:spcBef>
              <a:spcAft>
                <a:spcPts val="1200"/>
              </a:spcAft>
              <a:buNone/>
            </a:pPr>
            <a:r>
              <a:t/>
            </a:r>
            <a:endParaRPr sz="800">
              <a:solidFill>
                <a:schemeClr val="lt1"/>
              </a:solidFill>
              <a:latin typeface="Poppins"/>
              <a:ea typeface="Poppins"/>
              <a:cs typeface="Poppins"/>
              <a:sym typeface="Poppins"/>
            </a:endParaRPr>
          </a:p>
        </p:txBody>
      </p:sp>
      <p:sp>
        <p:nvSpPr>
          <p:cNvPr id="112" name="Google Shape;112;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solidFill>
                  <a:schemeClr val="lt1"/>
                </a:solidFill>
                <a:latin typeface="Poppins"/>
                <a:ea typeface="Poppins"/>
                <a:cs typeface="Poppins"/>
                <a:sym typeface="Poppins"/>
              </a:rPr>
              <a:t>SECTION TWO:</a:t>
            </a:r>
            <a:r>
              <a:rPr lang="en">
                <a:solidFill>
                  <a:schemeClr val="lt1"/>
                </a:solidFill>
                <a:latin typeface="Poppins"/>
                <a:ea typeface="Poppins"/>
                <a:cs typeface="Poppins"/>
                <a:sym typeface="Poppins"/>
              </a:rPr>
              <a:t> </a:t>
            </a:r>
            <a:r>
              <a:rPr lang="en">
                <a:solidFill>
                  <a:schemeClr val="lt1"/>
                </a:solidFill>
                <a:latin typeface="Poppins"/>
                <a:ea typeface="Poppins"/>
                <a:cs typeface="Poppins"/>
                <a:sym typeface="Poppins"/>
              </a:rPr>
              <a:t>Problem</a:t>
            </a:r>
            <a:endParaRPr>
              <a:solidFill>
                <a:schemeClr val="lt1"/>
              </a:solidFill>
              <a:latin typeface="Poppins"/>
              <a:ea typeface="Poppins"/>
              <a:cs typeface="Poppins"/>
              <a:sym typeface="Poppins"/>
            </a:endParaRPr>
          </a:p>
        </p:txBody>
      </p:sp>
      <p:sp>
        <p:nvSpPr>
          <p:cNvPr id="113" name="Google Shape;113;p29"/>
          <p:cNvSpPr/>
          <p:nvPr/>
        </p:nvSpPr>
        <p:spPr>
          <a:xfrm>
            <a:off x="4668538" y="1785300"/>
            <a:ext cx="3410700" cy="22500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9"/>
          <p:cNvSpPr txBox="1"/>
          <p:nvPr/>
        </p:nvSpPr>
        <p:spPr>
          <a:xfrm>
            <a:off x="4873888" y="1925250"/>
            <a:ext cx="3000000" cy="197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lt1"/>
                </a:solidFill>
                <a:latin typeface="Poppins"/>
                <a:ea typeface="Poppins"/>
                <a:cs typeface="Poppins"/>
                <a:sym typeface="Poppins"/>
              </a:rPr>
              <a:t>TOP TIP:</a:t>
            </a:r>
            <a:endParaRPr b="1" sz="2800">
              <a:solidFill>
                <a:schemeClr val="lt1"/>
              </a:solidFill>
              <a:latin typeface="Poppins"/>
              <a:ea typeface="Poppins"/>
              <a:cs typeface="Poppins"/>
              <a:sym typeface="Poppins"/>
            </a:endParaRPr>
          </a:p>
          <a:p>
            <a:pPr indent="0" lvl="0" marL="0" rtl="0" algn="ctr">
              <a:spcBef>
                <a:spcPts val="0"/>
              </a:spcBef>
              <a:spcAft>
                <a:spcPts val="0"/>
              </a:spcAft>
              <a:buNone/>
            </a:pPr>
            <a:r>
              <a:t/>
            </a:r>
            <a:endParaRPr b="1" sz="2800">
              <a:solidFill>
                <a:schemeClr val="lt1"/>
              </a:solidFill>
              <a:latin typeface="Poppins"/>
              <a:ea typeface="Poppins"/>
              <a:cs typeface="Poppins"/>
              <a:sym typeface="Poppins"/>
            </a:endParaRPr>
          </a:p>
          <a:p>
            <a:pPr indent="0" lvl="0" marL="0" rtl="0" algn="ctr">
              <a:spcBef>
                <a:spcPts val="0"/>
              </a:spcBef>
              <a:spcAft>
                <a:spcPts val="0"/>
              </a:spcAft>
              <a:buNone/>
            </a:pPr>
            <a:r>
              <a:rPr lang="en" sz="1200">
                <a:solidFill>
                  <a:schemeClr val="lt1"/>
                </a:solidFill>
                <a:latin typeface="Poppins"/>
                <a:ea typeface="Poppins"/>
                <a:cs typeface="Poppins"/>
                <a:sym typeface="Poppins"/>
              </a:rPr>
              <a:t>Check the news for something that is relevant to your startup, we want the problem to be linked to the real world. The narratives change each week so ensure you keep up.</a:t>
            </a:r>
            <a:endParaRPr sz="1200">
              <a:solidFill>
                <a:schemeClr val="lt1"/>
              </a:solidFill>
              <a:latin typeface="Poppins"/>
              <a:ea typeface="Poppins"/>
              <a:cs typeface="Poppins"/>
              <a:sym typeface="Poppins"/>
            </a:endParaRPr>
          </a:p>
        </p:txBody>
      </p:sp>
      <p:sp>
        <p:nvSpPr>
          <p:cNvPr id="115" name="Google Shape;115;p29"/>
          <p:cNvSpPr/>
          <p:nvPr/>
        </p:nvSpPr>
        <p:spPr>
          <a:xfrm>
            <a:off x="13275"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6" name="Google Shape;116;p29"/>
          <p:cNvPicPr preferRelativeResize="0"/>
          <p:nvPr/>
        </p:nvPicPr>
        <p:blipFill rotWithShape="1">
          <a:blip r:embed="rId3">
            <a:alphaModFix/>
          </a:blip>
          <a:srcRect b="29387" l="0" r="0" t="18607"/>
          <a:stretch/>
        </p:blipFill>
        <p:spPr>
          <a:xfrm>
            <a:off x="8493599" y="4766125"/>
            <a:ext cx="386398" cy="2009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pic>
        <p:nvPicPr>
          <p:cNvPr id="121" name="Google Shape;121;p30"/>
          <p:cNvPicPr preferRelativeResize="0"/>
          <p:nvPr/>
        </p:nvPicPr>
        <p:blipFill rotWithShape="1">
          <a:blip r:embed="rId3">
            <a:alphaModFix/>
          </a:blip>
          <a:srcRect b="0" l="16728" r="16728" t="0"/>
          <a:stretch/>
        </p:blipFill>
        <p:spPr>
          <a:xfrm>
            <a:off x="791601" y="566689"/>
            <a:ext cx="4010124" cy="4010124"/>
          </a:xfrm>
          <a:custGeom>
            <a:rect b="b" l="l" r="r" t="t"/>
            <a:pathLst>
              <a:path extrusionOk="0" h="5346832" w="5346832">
                <a:moveTo>
                  <a:pt x="2673416" y="0"/>
                </a:moveTo>
                <a:cubicBezTo>
                  <a:pt x="4149903" y="0"/>
                  <a:pt x="5346832" y="1196929"/>
                  <a:pt x="5346832" y="2673416"/>
                </a:cubicBezTo>
                <a:cubicBezTo>
                  <a:pt x="5346832" y="4149903"/>
                  <a:pt x="4149903" y="5346832"/>
                  <a:pt x="2673416" y="5346832"/>
                </a:cubicBezTo>
                <a:cubicBezTo>
                  <a:pt x="1196929" y="5346832"/>
                  <a:pt x="0" y="4149903"/>
                  <a:pt x="0" y="2673416"/>
                </a:cubicBezTo>
                <a:cubicBezTo>
                  <a:pt x="0" y="1196929"/>
                  <a:pt x="1196929" y="0"/>
                  <a:pt x="2673416" y="0"/>
                </a:cubicBezTo>
                <a:close/>
              </a:path>
            </a:pathLst>
          </a:custGeom>
          <a:noFill/>
          <a:ln>
            <a:noFill/>
          </a:ln>
        </p:spPr>
      </p:pic>
      <p:sp>
        <p:nvSpPr>
          <p:cNvPr id="122" name="Google Shape;122;p30"/>
          <p:cNvSpPr txBox="1"/>
          <p:nvPr/>
        </p:nvSpPr>
        <p:spPr>
          <a:xfrm>
            <a:off x="5180943" y="1198863"/>
            <a:ext cx="3291000" cy="145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000">
                <a:solidFill>
                  <a:srgbClr val="3F3F3F"/>
                </a:solidFill>
                <a:latin typeface="Quicksand"/>
                <a:ea typeface="Quicksand"/>
                <a:cs typeface="Quicksand"/>
                <a:sym typeface="Quicksand"/>
              </a:rPr>
              <a:t>The problem affecting 790m people globally.</a:t>
            </a:r>
            <a:endParaRPr sz="1100"/>
          </a:p>
        </p:txBody>
      </p:sp>
      <p:sp>
        <p:nvSpPr>
          <p:cNvPr id="123" name="Google Shape;123;p30"/>
          <p:cNvSpPr txBox="1"/>
          <p:nvPr/>
        </p:nvSpPr>
        <p:spPr>
          <a:xfrm>
            <a:off x="5180949" y="2762013"/>
            <a:ext cx="3191400" cy="40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rgbClr val="3F3F3F"/>
                </a:solidFill>
                <a:latin typeface="Quicksand"/>
                <a:ea typeface="Quicksand"/>
                <a:cs typeface="Quicksand"/>
                <a:sym typeface="Quicksand"/>
              </a:rPr>
              <a:t>Almost 10% of the global population dread zombies. </a:t>
            </a:r>
            <a:endParaRPr b="1" sz="1100"/>
          </a:p>
        </p:txBody>
      </p:sp>
      <p:sp>
        <p:nvSpPr>
          <p:cNvPr id="124" name="Google Shape;124;p30"/>
          <p:cNvSpPr txBox="1"/>
          <p:nvPr/>
        </p:nvSpPr>
        <p:spPr>
          <a:xfrm>
            <a:off x="5230761" y="3318332"/>
            <a:ext cx="2964000" cy="1177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 sz="900">
                <a:solidFill>
                  <a:schemeClr val="dk1"/>
                </a:solidFill>
                <a:latin typeface="Lato"/>
                <a:ea typeface="Lato"/>
                <a:cs typeface="Lato"/>
                <a:sym typeface="Lato"/>
              </a:rPr>
              <a:t>One of the greatest potential threats to humanity is a zombie outbreak, and the impact of such an event could be catastrophic. Unfortunately, most people are unprepared for any type of disaster, let alone a zombie apocalypse. They lack the knowledge, skills, and equipment needed to survive in a world gone mad.</a:t>
            </a:r>
            <a:endParaRPr sz="1100">
              <a:solidFill>
                <a:schemeClr val="dk1"/>
              </a:solidFill>
            </a:endParaRPr>
          </a:p>
        </p:txBody>
      </p:sp>
      <p:sp>
        <p:nvSpPr>
          <p:cNvPr id="125" name="Google Shape;125;p30"/>
          <p:cNvSpPr/>
          <p:nvPr/>
        </p:nvSpPr>
        <p:spPr>
          <a:xfrm flipH="1">
            <a:off x="115507" y="2320893"/>
            <a:ext cx="501600" cy="501900"/>
          </a:xfrm>
          <a:prstGeom prst="ellipse">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126" name="Google Shape;126;p30"/>
          <p:cNvSpPr/>
          <p:nvPr/>
        </p:nvSpPr>
        <p:spPr>
          <a:xfrm flipH="1">
            <a:off x="966210" y="2320893"/>
            <a:ext cx="501600" cy="501900"/>
          </a:xfrm>
          <a:prstGeom prst="ellipse">
            <a:avLst/>
          </a:pr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pic>
        <p:nvPicPr>
          <p:cNvPr id="127" name="Google Shape;127;p30"/>
          <p:cNvPicPr preferRelativeResize="0"/>
          <p:nvPr/>
        </p:nvPicPr>
        <p:blipFill>
          <a:blip r:embed="rId4">
            <a:alphaModFix/>
          </a:blip>
          <a:stretch>
            <a:fillRect/>
          </a:stretch>
        </p:blipFill>
        <p:spPr>
          <a:xfrm>
            <a:off x="6360302" y="647662"/>
            <a:ext cx="359746" cy="4079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solidFill>
                  <a:schemeClr val="lt1"/>
                </a:solidFill>
                <a:latin typeface="Poppins"/>
                <a:ea typeface="Poppins"/>
                <a:cs typeface="Poppins"/>
                <a:sym typeface="Poppins"/>
              </a:rPr>
              <a:t>SECTION THREE: </a:t>
            </a:r>
            <a:r>
              <a:rPr lang="en">
                <a:solidFill>
                  <a:schemeClr val="lt1"/>
                </a:solidFill>
                <a:latin typeface="Poppins"/>
                <a:ea typeface="Poppins"/>
                <a:cs typeface="Poppins"/>
                <a:sym typeface="Poppins"/>
              </a:rPr>
              <a:t>Solution</a:t>
            </a:r>
            <a:endParaRPr>
              <a:solidFill>
                <a:schemeClr val="lt1"/>
              </a:solidFill>
              <a:latin typeface="Poppins"/>
              <a:ea typeface="Poppins"/>
              <a:cs typeface="Poppins"/>
              <a:sym typeface="Poppins"/>
            </a:endParaRPr>
          </a:p>
        </p:txBody>
      </p:sp>
      <p:sp>
        <p:nvSpPr>
          <p:cNvPr id="133" name="Google Shape;133;p31"/>
          <p:cNvSpPr txBox="1"/>
          <p:nvPr>
            <p:ph idx="1" type="body"/>
          </p:nvPr>
        </p:nvSpPr>
        <p:spPr>
          <a:xfrm>
            <a:off x="1064787" y="1257300"/>
            <a:ext cx="3165000" cy="38862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100"/>
              <a:buFont typeface="Arial"/>
              <a:buNone/>
            </a:pPr>
            <a:r>
              <a:rPr lang="en" sz="800">
                <a:solidFill>
                  <a:schemeClr val="lt1"/>
                </a:solidFill>
                <a:latin typeface="Poppins"/>
                <a:ea typeface="Poppins"/>
                <a:cs typeface="Poppins"/>
                <a:sym typeface="Poppins"/>
              </a:rPr>
              <a:t>Immediately following your problem statement, the solution section highlights how your company is solving the defined problem in a unique way.</a:t>
            </a:r>
            <a:endParaRPr sz="800">
              <a:solidFill>
                <a:schemeClr val="lt1"/>
              </a:solidFill>
              <a:latin typeface="Poppins"/>
              <a:ea typeface="Poppins"/>
              <a:cs typeface="Poppins"/>
              <a:sym typeface="Poppins"/>
            </a:endParaRPr>
          </a:p>
          <a:p>
            <a:pPr indent="0" lvl="0" marL="0" rtl="0" algn="l">
              <a:lnSpc>
                <a:spcPct val="150000"/>
              </a:lnSpc>
              <a:spcBef>
                <a:spcPts val="1500"/>
              </a:spcBef>
              <a:spcAft>
                <a:spcPts val="0"/>
              </a:spcAft>
              <a:buClr>
                <a:schemeClr val="dk1"/>
              </a:buClr>
              <a:buSzPts val="1100"/>
              <a:buFont typeface="Arial"/>
              <a:buNone/>
            </a:pPr>
            <a:r>
              <a:rPr b="1" lang="en" sz="800">
                <a:solidFill>
                  <a:schemeClr val="lt1"/>
                </a:solidFill>
                <a:latin typeface="Poppins"/>
                <a:ea typeface="Poppins"/>
                <a:cs typeface="Poppins"/>
                <a:sym typeface="Poppins"/>
              </a:rPr>
              <a:t>Avoid </a:t>
            </a:r>
            <a:r>
              <a:rPr lang="en" sz="800">
                <a:solidFill>
                  <a:schemeClr val="lt1"/>
                </a:solidFill>
                <a:latin typeface="Poppins"/>
                <a:ea typeface="Poppins"/>
                <a:cs typeface="Poppins"/>
                <a:sym typeface="Poppins"/>
              </a:rPr>
              <a:t>technical product details. Three slides in is too early to get in the weeds of your product. Instead, focus on what makes your strategic approach creative and different than anyone else’s.</a:t>
            </a:r>
            <a:endParaRPr sz="800">
              <a:solidFill>
                <a:schemeClr val="lt1"/>
              </a:solidFill>
              <a:latin typeface="Poppins"/>
              <a:ea typeface="Poppins"/>
              <a:cs typeface="Poppins"/>
              <a:sym typeface="Poppins"/>
            </a:endParaRPr>
          </a:p>
          <a:p>
            <a:pPr indent="0" lvl="0" marL="0" rtl="0" algn="l">
              <a:lnSpc>
                <a:spcPct val="150000"/>
              </a:lnSpc>
              <a:spcBef>
                <a:spcPts val="1500"/>
              </a:spcBef>
              <a:spcAft>
                <a:spcPts val="0"/>
              </a:spcAft>
              <a:buClr>
                <a:schemeClr val="dk1"/>
              </a:buClr>
              <a:buSzPts val="1100"/>
              <a:buFont typeface="Arial"/>
              <a:buNone/>
            </a:pPr>
            <a:r>
              <a:rPr b="1" lang="en" sz="800">
                <a:solidFill>
                  <a:schemeClr val="lt1"/>
                </a:solidFill>
                <a:latin typeface="Poppins"/>
                <a:ea typeface="Poppins"/>
                <a:cs typeface="Poppins"/>
                <a:sym typeface="Poppins"/>
              </a:rPr>
              <a:t>Consider </a:t>
            </a:r>
            <a:r>
              <a:rPr lang="en" sz="800">
                <a:solidFill>
                  <a:schemeClr val="lt1"/>
                </a:solidFill>
                <a:latin typeface="Poppins"/>
                <a:ea typeface="Poppins"/>
                <a:cs typeface="Poppins"/>
                <a:sym typeface="Poppins"/>
              </a:rPr>
              <a:t>the alignment between your problem and solution slides. Try to keep both sections at the same level of breadth and depth while outlining a clear, understandable solution.</a:t>
            </a:r>
            <a:endParaRPr sz="800">
              <a:solidFill>
                <a:schemeClr val="lt1"/>
              </a:solidFill>
              <a:latin typeface="Poppins"/>
              <a:ea typeface="Poppins"/>
              <a:cs typeface="Poppins"/>
              <a:sym typeface="Poppins"/>
            </a:endParaRPr>
          </a:p>
          <a:p>
            <a:pPr indent="-279400" lvl="0" marL="457200" rtl="0" algn="l">
              <a:spcBef>
                <a:spcPts val="150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Target section length: 1-2 pages</a:t>
            </a:r>
            <a:endParaRPr sz="800">
              <a:solidFill>
                <a:schemeClr val="lt1"/>
              </a:solidFill>
              <a:latin typeface="Poppins"/>
              <a:ea typeface="Poppins"/>
              <a:cs typeface="Poppins"/>
              <a:sym typeface="Poppins"/>
            </a:endParaRPr>
          </a:p>
          <a:p>
            <a:pPr indent="-279400" lvl="0" marL="4572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Industry averages:</a:t>
            </a:r>
            <a:endParaRPr sz="800">
              <a:solidFill>
                <a:schemeClr val="lt1"/>
              </a:solidFill>
              <a:latin typeface="Poppins"/>
              <a:ea typeface="Poppins"/>
              <a:cs typeface="Poppins"/>
              <a:sym typeface="Poppins"/>
            </a:endParaRPr>
          </a:p>
          <a:p>
            <a:pPr indent="-279400" lvl="1" marL="9144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Average length: 1.5 pages</a:t>
            </a:r>
            <a:endParaRPr sz="800">
              <a:solidFill>
                <a:schemeClr val="lt1"/>
              </a:solidFill>
              <a:latin typeface="Poppins"/>
              <a:ea typeface="Poppins"/>
              <a:cs typeface="Poppins"/>
              <a:sym typeface="Poppins"/>
            </a:endParaRPr>
          </a:p>
          <a:p>
            <a:pPr indent="-279400" lvl="1" marL="9144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Time VCs spend here: 27 seconds</a:t>
            </a:r>
            <a:endParaRPr sz="800">
              <a:solidFill>
                <a:schemeClr val="lt1"/>
              </a:solidFill>
              <a:latin typeface="Poppins"/>
              <a:ea typeface="Poppins"/>
              <a:cs typeface="Poppins"/>
              <a:sym typeface="Poppins"/>
            </a:endParaRPr>
          </a:p>
        </p:txBody>
      </p:sp>
      <p:sp>
        <p:nvSpPr>
          <p:cNvPr id="134" name="Google Shape;134;p31"/>
          <p:cNvSpPr/>
          <p:nvPr/>
        </p:nvSpPr>
        <p:spPr>
          <a:xfrm>
            <a:off x="4668538" y="1785300"/>
            <a:ext cx="3410700" cy="22500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1"/>
          <p:cNvSpPr txBox="1"/>
          <p:nvPr/>
        </p:nvSpPr>
        <p:spPr>
          <a:xfrm>
            <a:off x="4873888" y="1925250"/>
            <a:ext cx="3000000" cy="197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lt1"/>
                </a:solidFill>
                <a:latin typeface="Poppins"/>
                <a:ea typeface="Poppins"/>
                <a:cs typeface="Poppins"/>
                <a:sym typeface="Poppins"/>
              </a:rPr>
              <a:t>TOP TIP:</a:t>
            </a:r>
            <a:endParaRPr b="1" sz="2800">
              <a:solidFill>
                <a:schemeClr val="lt1"/>
              </a:solidFill>
              <a:latin typeface="Poppins"/>
              <a:ea typeface="Poppins"/>
              <a:cs typeface="Poppins"/>
              <a:sym typeface="Poppins"/>
            </a:endParaRPr>
          </a:p>
          <a:p>
            <a:pPr indent="0" lvl="0" marL="0" rtl="0" algn="ctr">
              <a:spcBef>
                <a:spcPts val="0"/>
              </a:spcBef>
              <a:spcAft>
                <a:spcPts val="0"/>
              </a:spcAft>
              <a:buNone/>
            </a:pPr>
            <a:r>
              <a:t/>
            </a:r>
            <a:endParaRPr b="1" sz="2800">
              <a:solidFill>
                <a:schemeClr val="lt1"/>
              </a:solidFill>
              <a:latin typeface="Poppins"/>
              <a:ea typeface="Poppins"/>
              <a:cs typeface="Poppins"/>
              <a:sym typeface="Poppins"/>
            </a:endParaRPr>
          </a:p>
          <a:p>
            <a:pPr indent="0" lvl="0" marL="0" rtl="0" algn="ctr">
              <a:spcBef>
                <a:spcPts val="0"/>
              </a:spcBef>
              <a:spcAft>
                <a:spcPts val="0"/>
              </a:spcAft>
              <a:buNone/>
            </a:pPr>
            <a:r>
              <a:rPr lang="en" sz="1200">
                <a:solidFill>
                  <a:schemeClr val="lt1"/>
                </a:solidFill>
                <a:latin typeface="Poppins"/>
                <a:ea typeface="Poppins"/>
                <a:cs typeface="Poppins"/>
                <a:sym typeface="Poppins"/>
              </a:rPr>
              <a:t>Ensure your solution is clear and compelling. The biggest mistake we see here is the lack of clarity. Make sure you are actually obviously clear about what your solution is! </a:t>
            </a:r>
            <a:endParaRPr sz="1200">
              <a:solidFill>
                <a:schemeClr val="lt1"/>
              </a:solidFill>
              <a:latin typeface="Poppins"/>
              <a:ea typeface="Poppins"/>
              <a:cs typeface="Poppins"/>
              <a:sym typeface="Poppins"/>
            </a:endParaRPr>
          </a:p>
        </p:txBody>
      </p:sp>
      <p:sp>
        <p:nvSpPr>
          <p:cNvPr id="136" name="Google Shape;136;p31"/>
          <p:cNvSpPr/>
          <p:nvPr/>
        </p:nvSpPr>
        <p:spPr>
          <a:xfrm>
            <a:off x="13275"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7" name="Google Shape;137;p31"/>
          <p:cNvPicPr preferRelativeResize="0"/>
          <p:nvPr/>
        </p:nvPicPr>
        <p:blipFill rotWithShape="1">
          <a:blip r:embed="rId3">
            <a:alphaModFix/>
          </a:blip>
          <a:srcRect b="29387" l="0" r="0" t="18607"/>
          <a:stretch/>
        </p:blipFill>
        <p:spPr>
          <a:xfrm>
            <a:off x="8493599" y="4766125"/>
            <a:ext cx="386398" cy="2009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pic>
        <p:nvPicPr>
          <p:cNvPr id="142" name="Google Shape;142;p32"/>
          <p:cNvPicPr preferRelativeResize="0"/>
          <p:nvPr/>
        </p:nvPicPr>
        <p:blipFill rotWithShape="1">
          <a:blip r:embed="rId3">
            <a:alphaModFix/>
          </a:blip>
          <a:srcRect b="12495" l="0" r="0" t="12502"/>
          <a:stretch/>
        </p:blipFill>
        <p:spPr>
          <a:xfrm>
            <a:off x="1506035" y="927595"/>
            <a:ext cx="2590800" cy="2590800"/>
          </a:xfrm>
          <a:custGeom>
            <a:rect b="b" l="l" r="r" t="t"/>
            <a:pathLst>
              <a:path extrusionOk="0" h="3048000" w="3048000">
                <a:moveTo>
                  <a:pt x="1524000" y="0"/>
                </a:moveTo>
                <a:cubicBezTo>
                  <a:pt x="2365682" y="0"/>
                  <a:pt x="3048000" y="682318"/>
                  <a:pt x="3048000" y="1524000"/>
                </a:cubicBezTo>
                <a:cubicBezTo>
                  <a:pt x="3048000" y="2365682"/>
                  <a:pt x="2365682" y="3048000"/>
                  <a:pt x="1524000" y="3048000"/>
                </a:cubicBezTo>
                <a:cubicBezTo>
                  <a:pt x="682318" y="3048000"/>
                  <a:pt x="0" y="2365682"/>
                  <a:pt x="0" y="1524000"/>
                </a:cubicBezTo>
                <a:cubicBezTo>
                  <a:pt x="0" y="682318"/>
                  <a:pt x="682318" y="0"/>
                  <a:pt x="1524000" y="0"/>
                </a:cubicBezTo>
                <a:close/>
              </a:path>
            </a:pathLst>
          </a:custGeom>
          <a:noFill/>
          <a:ln>
            <a:noFill/>
          </a:ln>
        </p:spPr>
      </p:pic>
      <p:sp>
        <p:nvSpPr>
          <p:cNvPr id="143" name="Google Shape;143;p32"/>
          <p:cNvSpPr/>
          <p:nvPr/>
        </p:nvSpPr>
        <p:spPr>
          <a:xfrm>
            <a:off x="1224975" y="689775"/>
            <a:ext cx="3152140" cy="4447540"/>
          </a:xfrm>
          <a:custGeom>
            <a:rect b="b" l="l" r="r" t="t"/>
            <a:pathLst>
              <a:path extrusionOk="0" h="5232400" w="3708400">
                <a:moveTo>
                  <a:pt x="1854200" y="152400"/>
                </a:moveTo>
                <a:cubicBezTo>
                  <a:pt x="942378" y="152400"/>
                  <a:pt x="203200" y="891578"/>
                  <a:pt x="203200" y="1803400"/>
                </a:cubicBezTo>
                <a:cubicBezTo>
                  <a:pt x="203200" y="2715222"/>
                  <a:pt x="942378" y="3454400"/>
                  <a:pt x="1854200" y="3454400"/>
                </a:cubicBezTo>
                <a:cubicBezTo>
                  <a:pt x="2766022" y="3454400"/>
                  <a:pt x="3505200" y="2715222"/>
                  <a:pt x="3505200" y="1803400"/>
                </a:cubicBezTo>
                <a:cubicBezTo>
                  <a:pt x="3505200" y="891578"/>
                  <a:pt x="2766022" y="152400"/>
                  <a:pt x="1854200" y="152400"/>
                </a:cubicBezTo>
                <a:close/>
                <a:moveTo>
                  <a:pt x="1854200" y="0"/>
                </a:moveTo>
                <a:cubicBezTo>
                  <a:pt x="2878246" y="0"/>
                  <a:pt x="3708400" y="830154"/>
                  <a:pt x="3708400" y="1854200"/>
                </a:cubicBezTo>
                <a:lnTo>
                  <a:pt x="3708400" y="5232400"/>
                </a:lnTo>
                <a:lnTo>
                  <a:pt x="0" y="5232400"/>
                </a:lnTo>
                <a:lnTo>
                  <a:pt x="0" y="1854200"/>
                </a:lnTo>
                <a:cubicBezTo>
                  <a:pt x="0" y="830154"/>
                  <a:pt x="830154" y="0"/>
                  <a:pt x="1854200" y="0"/>
                </a:cubicBezTo>
                <a:close/>
              </a:path>
            </a:pathLst>
          </a:custGeom>
          <a:solidFill>
            <a:srgbClr val="A4D8C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144" name="Google Shape;144;p32"/>
          <p:cNvSpPr txBox="1"/>
          <p:nvPr/>
        </p:nvSpPr>
        <p:spPr>
          <a:xfrm>
            <a:off x="4659650" y="1296000"/>
            <a:ext cx="3689400" cy="992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000">
                <a:solidFill>
                  <a:srgbClr val="3F3F3F"/>
                </a:solidFill>
                <a:latin typeface="Quicksand"/>
                <a:ea typeface="Quicksand"/>
                <a:cs typeface="Quicksand"/>
                <a:sym typeface="Quicksand"/>
              </a:rPr>
              <a:t>Our solution can save humanity</a:t>
            </a:r>
            <a:endParaRPr sz="1100"/>
          </a:p>
        </p:txBody>
      </p:sp>
      <p:sp>
        <p:nvSpPr>
          <p:cNvPr id="145" name="Google Shape;145;p32"/>
          <p:cNvSpPr txBox="1"/>
          <p:nvPr/>
        </p:nvSpPr>
        <p:spPr>
          <a:xfrm>
            <a:off x="4659651" y="2507000"/>
            <a:ext cx="3716100" cy="40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rgbClr val="3F3F3F"/>
                </a:solidFill>
                <a:latin typeface="Quicksand"/>
                <a:ea typeface="Quicksand"/>
                <a:cs typeface="Quicksand"/>
                <a:sym typeface="Quicksand"/>
              </a:rPr>
              <a:t>API prepares for the worst with engaging expert training, technology and top-of-the-line equipment.</a:t>
            </a:r>
            <a:endParaRPr b="1" sz="1100"/>
          </a:p>
        </p:txBody>
      </p:sp>
      <p:sp>
        <p:nvSpPr>
          <p:cNvPr id="146" name="Google Shape;146;p32"/>
          <p:cNvSpPr txBox="1"/>
          <p:nvPr/>
        </p:nvSpPr>
        <p:spPr>
          <a:xfrm>
            <a:off x="4729327" y="3116222"/>
            <a:ext cx="3791100" cy="5541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 sz="900">
                <a:solidFill>
                  <a:schemeClr val="dk1"/>
                </a:solidFill>
                <a:latin typeface="Lato"/>
                <a:ea typeface="Lato"/>
                <a:cs typeface="Lato"/>
                <a:sym typeface="Lato"/>
              </a:rPr>
              <a:t>At Apocalypse Preparedness Institute (API), we provide expert training and access to top-of-the-line equipment, so that individuals and communities can be fully prepared for any disaster, including zombie outbreaks.</a:t>
            </a:r>
            <a:endParaRPr sz="1100">
              <a:solidFill>
                <a:schemeClr val="dk1"/>
              </a:solidFill>
            </a:endParaRPr>
          </a:p>
        </p:txBody>
      </p:sp>
      <p:pic>
        <p:nvPicPr>
          <p:cNvPr id="147" name="Google Shape;147;p32"/>
          <p:cNvPicPr preferRelativeResize="0"/>
          <p:nvPr/>
        </p:nvPicPr>
        <p:blipFill>
          <a:blip r:embed="rId4">
            <a:alphaModFix/>
          </a:blip>
          <a:stretch>
            <a:fillRect/>
          </a:stretch>
        </p:blipFill>
        <p:spPr>
          <a:xfrm>
            <a:off x="300927" y="4450512"/>
            <a:ext cx="359746" cy="4079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solidFill>
                  <a:schemeClr val="lt1"/>
                </a:solidFill>
                <a:latin typeface="Poppins"/>
                <a:ea typeface="Poppins"/>
                <a:cs typeface="Poppins"/>
                <a:sym typeface="Poppins"/>
              </a:rPr>
              <a:t>SECTION FOUR: </a:t>
            </a:r>
            <a:r>
              <a:rPr lang="en">
                <a:solidFill>
                  <a:schemeClr val="lt1"/>
                </a:solidFill>
                <a:latin typeface="Poppins"/>
                <a:ea typeface="Poppins"/>
                <a:cs typeface="Poppins"/>
                <a:sym typeface="Poppins"/>
              </a:rPr>
              <a:t>Why Now?</a:t>
            </a:r>
            <a:endParaRPr>
              <a:solidFill>
                <a:schemeClr val="lt1"/>
              </a:solidFill>
              <a:latin typeface="Poppins"/>
              <a:ea typeface="Poppins"/>
              <a:cs typeface="Poppins"/>
              <a:sym typeface="Poppins"/>
            </a:endParaRPr>
          </a:p>
        </p:txBody>
      </p:sp>
      <p:sp>
        <p:nvSpPr>
          <p:cNvPr id="153" name="Google Shape;153;p33"/>
          <p:cNvSpPr txBox="1"/>
          <p:nvPr>
            <p:ph idx="1" type="body"/>
          </p:nvPr>
        </p:nvSpPr>
        <p:spPr>
          <a:xfrm>
            <a:off x="1062379" y="1257300"/>
            <a:ext cx="3165000" cy="38862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100"/>
              <a:buFont typeface="Arial"/>
              <a:buNone/>
            </a:pPr>
            <a:r>
              <a:rPr lang="en" sz="800">
                <a:solidFill>
                  <a:schemeClr val="lt1"/>
                </a:solidFill>
                <a:latin typeface="Poppins"/>
                <a:ea typeface="Poppins"/>
                <a:cs typeface="Poppins"/>
                <a:sym typeface="Poppins"/>
              </a:rPr>
              <a:t>The “</a:t>
            </a:r>
            <a:r>
              <a:rPr lang="en" sz="800" u="sng">
                <a:solidFill>
                  <a:schemeClr val="lt1"/>
                </a:solidFill>
                <a:latin typeface="Poppins"/>
                <a:ea typeface="Poppins"/>
                <a:cs typeface="Poppins"/>
                <a:sym typeface="Poppins"/>
                <a:hlinkClick r:id="rId3">
                  <a:extLst>
                    <a:ext uri="{A12FA001-AC4F-418D-AE19-62706E023703}">
                      <ahyp:hlinkClr val="tx"/>
                    </a:ext>
                  </a:extLst>
                </a:hlinkClick>
              </a:rPr>
              <a:t>Why now</a:t>
            </a:r>
            <a:r>
              <a:rPr lang="en" sz="800">
                <a:solidFill>
                  <a:schemeClr val="lt1"/>
                </a:solidFill>
                <a:latin typeface="Poppins"/>
                <a:ea typeface="Poppins"/>
                <a:cs typeface="Poppins"/>
                <a:sym typeface="Poppins"/>
              </a:rPr>
              <a:t>?” slide talks about current market conditions that make your company possible or present an opportunity for your solution. Common examples here might include things such as Covid, climate change, or social justice.</a:t>
            </a:r>
            <a:endParaRPr sz="800">
              <a:solidFill>
                <a:schemeClr val="lt1"/>
              </a:solidFill>
              <a:latin typeface="Poppins"/>
              <a:ea typeface="Poppins"/>
              <a:cs typeface="Poppins"/>
              <a:sym typeface="Poppins"/>
            </a:endParaRPr>
          </a:p>
          <a:p>
            <a:pPr indent="0" lvl="0" marL="0" rtl="0" algn="l">
              <a:lnSpc>
                <a:spcPct val="150000"/>
              </a:lnSpc>
              <a:spcBef>
                <a:spcPts val="1500"/>
              </a:spcBef>
              <a:spcAft>
                <a:spcPts val="0"/>
              </a:spcAft>
              <a:buClr>
                <a:schemeClr val="dk1"/>
              </a:buClr>
              <a:buSzPts val="1100"/>
              <a:buFont typeface="Arial"/>
              <a:buNone/>
            </a:pPr>
            <a:r>
              <a:rPr lang="en" sz="800">
                <a:solidFill>
                  <a:schemeClr val="lt1"/>
                </a:solidFill>
                <a:latin typeface="Poppins"/>
                <a:ea typeface="Poppins"/>
                <a:cs typeface="Poppins"/>
                <a:sym typeface="Poppins"/>
              </a:rPr>
              <a:t>Avoid adding this section to your pre-seed deck if there isn’t any particular timeliness to your solution, product, or company.</a:t>
            </a:r>
            <a:endParaRPr sz="800">
              <a:solidFill>
                <a:schemeClr val="lt1"/>
              </a:solidFill>
              <a:latin typeface="Poppins"/>
              <a:ea typeface="Poppins"/>
              <a:cs typeface="Poppins"/>
              <a:sym typeface="Poppins"/>
            </a:endParaRPr>
          </a:p>
          <a:p>
            <a:pPr indent="0" lvl="0" marL="0" rtl="0" algn="l">
              <a:lnSpc>
                <a:spcPct val="150000"/>
              </a:lnSpc>
              <a:spcBef>
                <a:spcPts val="1500"/>
              </a:spcBef>
              <a:spcAft>
                <a:spcPts val="0"/>
              </a:spcAft>
              <a:buClr>
                <a:schemeClr val="dk1"/>
              </a:buClr>
              <a:buSzPts val="1100"/>
              <a:buFont typeface="Arial"/>
              <a:buNone/>
            </a:pPr>
            <a:r>
              <a:rPr lang="en" sz="800">
                <a:solidFill>
                  <a:schemeClr val="lt1"/>
                </a:solidFill>
                <a:latin typeface="Poppins"/>
                <a:ea typeface="Poppins"/>
                <a:cs typeface="Poppins"/>
                <a:sym typeface="Poppins"/>
              </a:rPr>
              <a:t>Consider the urgency of your problem and its solution. While this section isn’t used by every founder at the pre-seed stage, it can prove especially useful if you can point to the gravity of an urgent issue.</a:t>
            </a:r>
            <a:endParaRPr sz="800">
              <a:solidFill>
                <a:schemeClr val="lt1"/>
              </a:solidFill>
              <a:latin typeface="Poppins"/>
              <a:ea typeface="Poppins"/>
              <a:cs typeface="Poppins"/>
              <a:sym typeface="Poppins"/>
            </a:endParaRPr>
          </a:p>
          <a:p>
            <a:pPr indent="-279400" lvl="0" marL="457200" rtl="0" algn="l">
              <a:spcBef>
                <a:spcPts val="150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Target section length: 1-page</a:t>
            </a:r>
            <a:endParaRPr sz="800">
              <a:solidFill>
                <a:schemeClr val="lt1"/>
              </a:solidFill>
              <a:latin typeface="Poppins"/>
              <a:ea typeface="Poppins"/>
              <a:cs typeface="Poppins"/>
              <a:sym typeface="Poppins"/>
            </a:endParaRPr>
          </a:p>
          <a:p>
            <a:pPr indent="-279400" lvl="0" marL="4572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Industry averages:</a:t>
            </a:r>
            <a:endParaRPr sz="800">
              <a:solidFill>
                <a:schemeClr val="lt1"/>
              </a:solidFill>
              <a:latin typeface="Poppins"/>
              <a:ea typeface="Poppins"/>
              <a:cs typeface="Poppins"/>
              <a:sym typeface="Poppins"/>
            </a:endParaRPr>
          </a:p>
          <a:p>
            <a:pPr indent="-279400" lvl="1" marL="9144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Average length: 1.5 pages</a:t>
            </a:r>
            <a:endParaRPr sz="800">
              <a:solidFill>
                <a:schemeClr val="lt1"/>
              </a:solidFill>
              <a:latin typeface="Poppins"/>
              <a:ea typeface="Poppins"/>
              <a:cs typeface="Poppins"/>
              <a:sym typeface="Poppins"/>
            </a:endParaRPr>
          </a:p>
          <a:p>
            <a:pPr indent="-279400" lvl="1" marL="914400" rtl="0" algn="l">
              <a:spcBef>
                <a:spcPts val="0"/>
              </a:spcBef>
              <a:spcAft>
                <a:spcPts val="0"/>
              </a:spcAft>
              <a:buClr>
                <a:schemeClr val="lt1"/>
              </a:buClr>
              <a:buSzPts val="800"/>
              <a:buFont typeface="Poppins"/>
              <a:buChar char="●"/>
            </a:pPr>
            <a:r>
              <a:rPr lang="en" sz="800">
                <a:solidFill>
                  <a:schemeClr val="lt1"/>
                </a:solidFill>
                <a:latin typeface="Poppins"/>
                <a:ea typeface="Poppins"/>
                <a:cs typeface="Poppins"/>
                <a:sym typeface="Poppins"/>
              </a:rPr>
              <a:t>Time VCs spend here: 38 seconds</a:t>
            </a:r>
            <a:endParaRPr sz="800">
              <a:solidFill>
                <a:schemeClr val="lt1"/>
              </a:solidFill>
              <a:latin typeface="Poppins"/>
              <a:ea typeface="Poppins"/>
              <a:cs typeface="Poppins"/>
              <a:sym typeface="Poppins"/>
            </a:endParaRPr>
          </a:p>
          <a:p>
            <a:pPr indent="0" lvl="0" marL="0" rtl="0" algn="l">
              <a:spcBef>
                <a:spcPts val="1500"/>
              </a:spcBef>
              <a:spcAft>
                <a:spcPts val="1200"/>
              </a:spcAft>
              <a:buNone/>
            </a:pPr>
            <a:r>
              <a:t/>
            </a:r>
            <a:endParaRPr sz="800">
              <a:solidFill>
                <a:schemeClr val="lt1"/>
              </a:solidFill>
              <a:latin typeface="Poppins"/>
              <a:ea typeface="Poppins"/>
              <a:cs typeface="Poppins"/>
              <a:sym typeface="Poppins"/>
            </a:endParaRPr>
          </a:p>
        </p:txBody>
      </p:sp>
      <p:sp>
        <p:nvSpPr>
          <p:cNvPr id="154" name="Google Shape;154;p33"/>
          <p:cNvSpPr/>
          <p:nvPr/>
        </p:nvSpPr>
        <p:spPr>
          <a:xfrm>
            <a:off x="4668538" y="1785300"/>
            <a:ext cx="3410700" cy="22500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3"/>
          <p:cNvSpPr txBox="1"/>
          <p:nvPr/>
        </p:nvSpPr>
        <p:spPr>
          <a:xfrm>
            <a:off x="4873888" y="1925250"/>
            <a:ext cx="3000000" cy="197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lt1"/>
                </a:solidFill>
                <a:latin typeface="Poppins"/>
                <a:ea typeface="Poppins"/>
                <a:cs typeface="Poppins"/>
                <a:sym typeface="Poppins"/>
              </a:rPr>
              <a:t>TOP TIP:</a:t>
            </a:r>
            <a:endParaRPr b="1" sz="2800">
              <a:solidFill>
                <a:schemeClr val="lt1"/>
              </a:solidFill>
              <a:latin typeface="Poppins"/>
              <a:ea typeface="Poppins"/>
              <a:cs typeface="Poppins"/>
              <a:sym typeface="Poppins"/>
            </a:endParaRPr>
          </a:p>
          <a:p>
            <a:pPr indent="0" lvl="0" marL="0" rtl="0" algn="ctr">
              <a:spcBef>
                <a:spcPts val="0"/>
              </a:spcBef>
              <a:spcAft>
                <a:spcPts val="0"/>
              </a:spcAft>
              <a:buNone/>
            </a:pPr>
            <a:r>
              <a:t/>
            </a:r>
            <a:endParaRPr b="1" sz="2800">
              <a:solidFill>
                <a:schemeClr val="lt1"/>
              </a:solidFill>
              <a:latin typeface="Poppins"/>
              <a:ea typeface="Poppins"/>
              <a:cs typeface="Poppins"/>
              <a:sym typeface="Poppins"/>
            </a:endParaRPr>
          </a:p>
          <a:p>
            <a:pPr indent="0" lvl="0" marL="0" rtl="0" algn="ctr">
              <a:spcBef>
                <a:spcPts val="0"/>
              </a:spcBef>
              <a:spcAft>
                <a:spcPts val="0"/>
              </a:spcAft>
              <a:buNone/>
            </a:pPr>
            <a:r>
              <a:rPr lang="en" sz="1200">
                <a:solidFill>
                  <a:schemeClr val="lt1"/>
                </a:solidFill>
                <a:latin typeface="Poppins"/>
                <a:ea typeface="Poppins"/>
                <a:cs typeface="Poppins"/>
                <a:sym typeface="Poppins"/>
              </a:rPr>
              <a:t>Buzzwords galore. Get them all in. This slide has to be the “eureka” moment for the reader. Make them feel like they can make a difference for this horrible problem.</a:t>
            </a:r>
            <a:endParaRPr sz="1200">
              <a:solidFill>
                <a:schemeClr val="lt1"/>
              </a:solidFill>
              <a:latin typeface="Poppins"/>
              <a:ea typeface="Poppins"/>
              <a:cs typeface="Poppins"/>
              <a:sym typeface="Poppins"/>
            </a:endParaRPr>
          </a:p>
        </p:txBody>
      </p:sp>
      <p:sp>
        <p:nvSpPr>
          <p:cNvPr id="156" name="Google Shape;156;p33"/>
          <p:cNvSpPr/>
          <p:nvPr/>
        </p:nvSpPr>
        <p:spPr>
          <a:xfrm>
            <a:off x="13275" y="0"/>
            <a:ext cx="9144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7" name="Google Shape;157;p33"/>
          <p:cNvPicPr preferRelativeResize="0"/>
          <p:nvPr/>
        </p:nvPicPr>
        <p:blipFill rotWithShape="1">
          <a:blip r:embed="rId4">
            <a:alphaModFix/>
          </a:blip>
          <a:srcRect b="29387" l="0" r="0" t="18607"/>
          <a:stretch/>
        </p:blipFill>
        <p:spPr>
          <a:xfrm>
            <a:off x="8493599" y="4766125"/>
            <a:ext cx="386398" cy="2009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